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95" r:id="rId2"/>
    <p:sldMasterId id="2147483706" r:id="rId3"/>
    <p:sldMasterId id="2147483722" r:id="rId4"/>
  </p:sldMasterIdLst>
  <p:notesMasterIdLst>
    <p:notesMasterId r:id="rId25"/>
  </p:notesMasterIdLst>
  <p:handoutMasterIdLst>
    <p:handoutMasterId r:id="rId26"/>
  </p:handoutMasterIdLst>
  <p:sldIdLst>
    <p:sldId id="394" r:id="rId5"/>
    <p:sldId id="457" r:id="rId6"/>
    <p:sldId id="458" r:id="rId7"/>
    <p:sldId id="494" r:id="rId8"/>
    <p:sldId id="510" r:id="rId9"/>
    <p:sldId id="495" r:id="rId10"/>
    <p:sldId id="513" r:id="rId11"/>
    <p:sldId id="496" r:id="rId12"/>
    <p:sldId id="514" r:id="rId13"/>
    <p:sldId id="497" r:id="rId14"/>
    <p:sldId id="509" r:id="rId15"/>
    <p:sldId id="498" r:id="rId16"/>
    <p:sldId id="504" r:id="rId17"/>
    <p:sldId id="500" r:id="rId18"/>
    <p:sldId id="502" r:id="rId19"/>
    <p:sldId id="503" r:id="rId20"/>
    <p:sldId id="505" r:id="rId21"/>
    <p:sldId id="506" r:id="rId22"/>
    <p:sldId id="507" r:id="rId23"/>
    <p:sldId id="508" r:id="rId24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521415D9-36F7-43E2-AB2F-B90AF26B5E84}">
      <p14:sectionLst xmlns:p14="http://schemas.microsoft.com/office/powerpoint/2010/main" xmlns="">
        <p14:section name="Standardabschnitt" id="{D56B7C15-3342-4070-A035-5EA07ACA55D8}">
          <p14:sldIdLst/>
        </p14:section>
        <p14:section name="AP1" id="{65B8708E-A7A4-4261-B84E-19F417EB0CC6}">
          <p14:sldIdLst>
            <p14:sldId id="394"/>
            <p14:sldId id="457"/>
            <p14:sldId id="458"/>
            <p14:sldId id="494"/>
            <p14:sldId id="510"/>
            <p14:sldId id="495"/>
            <p14:sldId id="513"/>
            <p14:sldId id="496"/>
            <p14:sldId id="514"/>
            <p14:sldId id="497"/>
            <p14:sldId id="509"/>
            <p14:sldId id="498"/>
            <p14:sldId id="504"/>
            <p14:sldId id="500"/>
            <p14:sldId id="502"/>
            <p14:sldId id="503"/>
            <p14:sldId id="505"/>
            <p14:sldId id="506"/>
            <p14:sldId id="507"/>
            <p14:sldId id="508"/>
          </p14:sldIdLst>
        </p14:section>
        <p14:section name="AP2" id="{6B4ADB7A-4367-466F-A229-3AE3C811B9BC}">
          <p14:sldIdLst/>
        </p14:section>
        <p14:section name="AP3" id="{64BFCB47-5F18-4DB4-ACFB-2EE084CEDEEF}">
          <p14:sldIdLst/>
        </p14:section>
        <p14:section name="AP3 Uni Wien" id="{6669845A-8374-44F3-BE92-EC5B796AE81A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19428"/>
    <a:srgbClr val="FF9966"/>
    <a:srgbClr val="FFCC66"/>
    <a:srgbClr val="FFFF99"/>
    <a:srgbClr val="568424"/>
    <a:srgbClr val="00FFFF"/>
    <a:srgbClr val="CC0000"/>
    <a:srgbClr val="800000"/>
    <a:srgbClr val="66FFFF"/>
    <a:srgbClr val="D6009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6610" autoAdjust="0"/>
  </p:normalViewPr>
  <p:slideViewPr>
    <p:cSldViewPr snapToGrid="0">
      <p:cViewPr varScale="1">
        <p:scale>
          <a:sx n="126" d="100"/>
          <a:sy n="126" d="100"/>
        </p:scale>
        <p:origin x="-5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4002" y="-96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t" anchorCtr="0" compatLnSpc="1">
            <a:prstTxWarp prst="textNoShape">
              <a:avLst/>
            </a:prstTxWarp>
          </a:bodyPr>
          <a:lstStyle>
            <a:lvl1pPr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t" anchorCtr="0" compatLnSpc="1">
            <a:prstTxWarp prst="textNoShape">
              <a:avLst/>
            </a:prstTxWarp>
          </a:bodyPr>
          <a:lstStyle>
            <a:lvl1pPr algn="r"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969D29B-3D3D-494E-A6D2-3FA2D377FB4A}" type="datetime1">
              <a:rPr lang="en-US"/>
              <a:pPr>
                <a:defRPr/>
              </a:pPr>
              <a:t>2/24/2014</a:t>
            </a:fld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b" anchorCtr="0" compatLnSpc="1">
            <a:prstTxWarp prst="textNoShape">
              <a:avLst/>
            </a:prstTxWarp>
          </a:bodyPr>
          <a:lstStyle>
            <a:lvl1pPr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b" anchorCtr="0" compatLnSpc="1">
            <a:prstTxWarp prst="textNoShape">
              <a:avLst/>
            </a:prstTxWarp>
          </a:bodyPr>
          <a:lstStyle>
            <a:lvl1pPr algn="r"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5B47982-95EB-4A6D-957E-80627D752C5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778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>
            <a:lvl1pPr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>
            <a:lvl1pPr algn="r"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F43A27AC-480F-4B3D-A91F-B330B37464A1}" type="datetime1">
              <a:rPr lang="en-US"/>
              <a:pPr>
                <a:defRPr/>
              </a:pPr>
              <a:t>2/24/2014</a:t>
            </a:fld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b" anchorCtr="0" compatLnSpc="1">
            <a:prstTxWarp prst="textNoShape">
              <a:avLst/>
            </a:prstTxWarp>
          </a:bodyPr>
          <a:lstStyle>
            <a:lvl1pPr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b" anchorCtr="0" compatLnSpc="1">
            <a:prstTxWarp prst="textNoShape">
              <a:avLst/>
            </a:prstTxWarp>
          </a:bodyPr>
          <a:lstStyle>
            <a:lvl1pPr algn="r"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83916C9-BD59-4533-B4B4-8A3C51909CF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231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Mögliche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Fragen</a:t>
            </a:r>
            <a:r>
              <a:rPr lang="en-US" baseline="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baseline="0" dirty="0" err="1" smtClean="0"/>
              <a:t>Löslichkeit</a:t>
            </a:r>
            <a:endParaRPr lang="en-US" baseline="0" dirty="0" smtClean="0"/>
          </a:p>
          <a:p>
            <a:pPr>
              <a:buFont typeface="Arial" pitchFamily="34" charset="0"/>
              <a:buChar char="•"/>
            </a:pPr>
            <a:r>
              <a:rPr lang="en-US" baseline="0" dirty="0" err="1" smtClean="0"/>
              <a:t>Menge</a:t>
            </a:r>
            <a:endParaRPr lang="en-US" baseline="0" dirty="0" smtClean="0"/>
          </a:p>
          <a:p>
            <a:pPr>
              <a:buFont typeface="Arial" pitchFamily="34" charset="0"/>
              <a:buChar char="•"/>
            </a:pPr>
            <a:r>
              <a:rPr lang="en-US" baseline="0" dirty="0" err="1" smtClean="0"/>
              <a:t>Skalierbarkeit</a:t>
            </a:r>
            <a:endParaRPr lang="en-US" baseline="0" dirty="0" smtClean="0"/>
          </a:p>
          <a:p>
            <a:pPr>
              <a:buFont typeface="Arial" pitchFamily="34" charset="0"/>
              <a:buChar char="•"/>
            </a:pPr>
            <a:r>
              <a:rPr lang="en-US" baseline="0" dirty="0" smtClean="0"/>
              <a:t>Diffusion, </a:t>
            </a:r>
            <a:r>
              <a:rPr lang="en-US" baseline="0" dirty="0" err="1" smtClean="0"/>
              <a:t>Löslichkeit</a:t>
            </a:r>
            <a:r>
              <a:rPr lang="en-US" baseline="0" dirty="0" smtClean="0"/>
              <a:t> &lt;-&gt; Reaktivität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4DD74A-919B-4E2E-B50D-4D60A0434E7D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629389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2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9B5FF4-4231-4969-B0ED-8E7EB8BD6289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416639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latin typeface="Arial" charset="0"/>
                <a:ea typeface="+mn-ea"/>
              </a:rPr>
              <a:pPr algn="r" defTabSz="909321">
                <a:defRPr/>
              </a:pPr>
              <a:t>3</a:t>
            </a:fld>
            <a:endParaRPr lang="de-DE" sz="110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latin typeface="Arial" charset="0"/>
                <a:ea typeface="+mn-ea"/>
              </a:rPr>
              <a:pPr algn="r" defTabSz="909321">
                <a:defRPr/>
              </a:pPr>
              <a:t>4</a:t>
            </a:fld>
            <a:endParaRPr lang="de-DE" sz="1100">
              <a:latin typeface="Arial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620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8716229D-7728-48D8-BA0A-CEF7ED40E3CF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5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874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6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620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8716229D-7728-48D8-BA0A-CEF7ED40E3CF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7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874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8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620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8716229D-7728-48D8-BA0A-CEF7ED40E3CF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9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8741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10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620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8716229D-7728-48D8-BA0A-CEF7ED40E3CF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11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874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12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620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13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14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15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16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17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18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19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pitchFamily="34" charset="0"/>
            </a:endParaRPr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52" tIns="45477" rIns="90952" bIns="45477" anchor="b"/>
          <a:lstStyle/>
          <a:p>
            <a:pPr algn="r" defTabSz="909321">
              <a:defRPr/>
            </a:pPr>
            <a:fld id="{CB0B89EA-3277-455B-A6BB-16A230C060F5}" type="slidenum">
              <a:rPr lang="de-DE" sz="1100">
                <a:solidFill>
                  <a:prstClr val="black"/>
                </a:solidFill>
                <a:ea typeface="+mn-ea"/>
              </a:rPr>
              <a:pPr algn="r" defTabSz="909321">
                <a:defRPr/>
              </a:pPr>
              <a:t>20</a:t>
            </a:fld>
            <a:endParaRPr lang="de-DE" sz="1100">
              <a:solidFill>
                <a:prstClr val="black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6957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Title 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250825" y="5300663"/>
            <a:ext cx="2663825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Elisabeth NEUBAUER</a:t>
            </a:r>
            <a:endParaRPr lang="en-GB" sz="100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4" name="Text Box 16"/>
          <p:cNvSpPr txBox="1">
            <a:spLocks noChangeArrowheads="1"/>
          </p:cNvSpPr>
          <p:nvPr userDrawn="1"/>
        </p:nvSpPr>
        <p:spPr bwMode="auto">
          <a:xfrm>
            <a:off x="3059113" y="3284538"/>
            <a:ext cx="5761037" cy="11874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2400" b="0" smtClean="0">
                <a:solidFill>
                  <a:srgbClr val="5F5F5F"/>
                </a:solidFill>
                <a:latin typeface="Verdana" pitchFamily="34" charset="0"/>
                <a:cs typeface="+mn-cs"/>
              </a:rPr>
              <a:t>The behaviour, transport and toxicity of nanoparticles in the aquatic environment</a:t>
            </a:r>
            <a:endParaRPr lang="de-DE" sz="2400" b="0" smtClean="0">
              <a:solidFill>
                <a:srgbClr val="5F5F5F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" name="Rectangle 19"/>
          <p:cNvSpPr>
            <a:spLocks noChangeArrowheads="1"/>
          </p:cNvSpPr>
          <p:nvPr userDrawn="1"/>
        </p:nvSpPr>
        <p:spPr bwMode="auto">
          <a:xfrm>
            <a:off x="3059113" y="5300663"/>
            <a:ext cx="39497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800" b="0">
                <a:solidFill>
                  <a:srgbClr val="4D4D4D"/>
                </a:solidFill>
                <a:latin typeface="Verdana" pitchFamily="34" charset="0"/>
              </a:rPr>
              <a:t>Department of Environmental Geosciences - University of Vienna, Austria</a:t>
            </a:r>
          </a:p>
        </p:txBody>
      </p:sp>
      <p:sp>
        <p:nvSpPr>
          <p:cNvPr id="6" name="Rectangle 21"/>
          <p:cNvSpPr>
            <a:spLocks noChangeArrowheads="1"/>
          </p:cNvSpPr>
          <p:nvPr userDrawn="1"/>
        </p:nvSpPr>
        <p:spPr bwMode="auto">
          <a:xfrm>
            <a:off x="107950" y="2349500"/>
            <a:ext cx="1511300" cy="142875"/>
          </a:xfrm>
          <a:prstGeom prst="rect">
            <a:avLst/>
          </a:pr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7" name="Rectangle 22"/>
          <p:cNvSpPr>
            <a:spLocks noChangeArrowheads="1"/>
          </p:cNvSpPr>
          <p:nvPr userDrawn="1"/>
        </p:nvSpPr>
        <p:spPr bwMode="auto">
          <a:xfrm>
            <a:off x="6443663" y="2349500"/>
            <a:ext cx="2449512" cy="142875"/>
          </a:xfrm>
          <a:prstGeom prst="rect">
            <a:avLst/>
          </a:pr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xmlns="" val="1710367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520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25240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821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68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307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89810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69549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35518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856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0586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5492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4153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  <a:prstGeom prst="rect">
            <a:avLst/>
          </a:prstGeo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296665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293901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077200" cy="36933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424289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8077200" cy="3810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1965600"/>
            <a:ext cx="8077200" cy="432360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A1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786563" y="6416675"/>
            <a:ext cx="1824037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E710-BDFD-43F5-8E9F-F06584299469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>
          <a:xfrm>
            <a:off x="539750" y="6415088"/>
            <a:ext cx="1905000" cy="4429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1082317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_logo_mit_claim_c1_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4763" y="455613"/>
            <a:ext cx="23177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1852356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043802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0226" y="1584000"/>
            <a:ext cx="8077200" cy="4435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63778-A5D5-47B4-A1FA-AE0F97D58B40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1"/>
          </p:nvPr>
        </p:nvSpPr>
        <p:spPr>
          <a:xfrm>
            <a:off x="530225" y="6415088"/>
            <a:ext cx="1914525" cy="4429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2393633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8077200" cy="381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1965600"/>
            <a:ext cx="8077200" cy="4323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A1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4E710-BDFD-43F5-8E9F-F06584299469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404270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0224" y="1584000"/>
            <a:ext cx="3959225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1850" y="1584000"/>
            <a:ext cx="3962400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431DC-E7DB-43E5-A4A2-410EAA70E95F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2393609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3967162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2268000"/>
            <a:ext cx="3967162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>
                <a:solidFill>
                  <a:srgbClr val="000A1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08400"/>
            <a:ext cx="3962400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268000"/>
            <a:ext cx="3962400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27529-AC99-4FC6-A997-1BFAEC8C97EE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8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2764483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0374" cy="702000"/>
          </a:xfrm>
        </p:spPr>
        <p:txBody>
          <a:bodyPr/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584000"/>
            <a:ext cx="5032375" cy="4428000"/>
          </a:xfrm>
        </p:spPr>
        <p:txBody>
          <a:bodyPr/>
          <a:lstStyle>
            <a:lvl1pPr>
              <a:defRPr sz="18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C2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0225" y="1584000"/>
            <a:ext cx="2935288" cy="4428000"/>
          </a:xfrm>
        </p:spPr>
        <p:txBody>
          <a:bodyPr/>
          <a:lstStyle>
            <a:lvl1pPr marL="0" indent="0">
              <a:buNone/>
              <a:defRPr sz="1400">
                <a:solidFill>
                  <a:srgbClr val="000C2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5EA4E-6FF3-456B-AC73-8D30EA1FE065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28844699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530224" y="900000"/>
            <a:ext cx="8074025" cy="5083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2691-F14E-483F-832B-6E29C686DA63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991171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Title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2597150" y="5265738"/>
            <a:ext cx="39497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800" b="0" dirty="0">
                <a:solidFill>
                  <a:srgbClr val="4D4D4D"/>
                </a:solidFill>
                <a:latin typeface="Verdana" pitchFamily="34" charset="0"/>
              </a:rPr>
              <a:t>Department of Environmental Geosciences - University of Vienna, Austria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2362200"/>
            <a:ext cx="91440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364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77200" cy="64770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6500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01184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1662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25373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01759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60045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893072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557095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35739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60019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403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89845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5164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_logo_mit_claim_c1_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4763" y="455613"/>
            <a:ext cx="23177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3065608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2374203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0226" y="1584000"/>
            <a:ext cx="8077200" cy="4435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63778-A5D5-47B4-A1FA-AE0F97D58B40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1"/>
          </p:nvPr>
        </p:nvSpPr>
        <p:spPr>
          <a:xfrm>
            <a:off x="530225" y="6415088"/>
            <a:ext cx="1914525" cy="4429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E7995-7396-4701-B0C7-3968AD2CC40A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2253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8077200" cy="381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1965600"/>
            <a:ext cx="8077200" cy="4323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A1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4E710-BDFD-43F5-8E9F-F06584299469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902B4-8B47-4749-9C27-B58F5455978C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60727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0224" y="1584000"/>
            <a:ext cx="3959225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1850" y="1584000"/>
            <a:ext cx="3962400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431DC-E7DB-43E5-A4A2-410EAA70E95F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832B-B24B-43B8-A4F4-BE5DB8678768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96342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3967162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2268000"/>
            <a:ext cx="3967162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>
                <a:solidFill>
                  <a:srgbClr val="000A1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08400"/>
            <a:ext cx="3962400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268000"/>
            <a:ext cx="3962400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27529-AC99-4FC6-A997-1BFAEC8C97EE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8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4B9-391F-42CC-8002-115C5580E217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7697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0374" cy="702000"/>
          </a:xfrm>
        </p:spPr>
        <p:txBody>
          <a:bodyPr/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584000"/>
            <a:ext cx="5032375" cy="4428000"/>
          </a:xfrm>
        </p:spPr>
        <p:txBody>
          <a:bodyPr/>
          <a:lstStyle>
            <a:lvl1pPr>
              <a:defRPr sz="18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C2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0225" y="1584000"/>
            <a:ext cx="2935288" cy="4428000"/>
          </a:xfrm>
        </p:spPr>
        <p:txBody>
          <a:bodyPr/>
          <a:lstStyle>
            <a:lvl1pPr marL="0" indent="0">
              <a:buNone/>
              <a:defRPr sz="1400">
                <a:solidFill>
                  <a:srgbClr val="000C2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5EA4E-6FF3-456B-AC73-8D30EA1FE065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B503A-E086-47DD-A4B3-FB746F753C6A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88748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530224" y="900000"/>
            <a:ext cx="8074025" cy="5083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2691-F14E-483F-832B-6E29C686DA63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EEE58-BC84-427C-AD68-E97F067889A9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1429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9"/>
          <p:cNvSpPr txBox="1">
            <a:spLocks noChangeArrowheads="1"/>
          </p:cNvSpPr>
          <p:nvPr/>
        </p:nvSpPr>
        <p:spPr bwMode="auto">
          <a:xfrm>
            <a:off x="2987675" y="188913"/>
            <a:ext cx="6192838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Effekte und Verhalten von TiO</a:t>
            </a:r>
            <a:r>
              <a:rPr lang="de-DE" sz="1000" b="0" baseline="-2500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2</a:t>
            </a: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 Nanopartikeln in der aquatischen Umwelt </a:t>
            </a:r>
            <a:endParaRPr lang="en-GB" sz="1000" b="0" smtClean="0">
              <a:solidFill>
                <a:srgbClr val="C0C0C0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27" name="Picture 14" descr="Slid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157" b="6557"/>
          <a:stretch>
            <a:fillRect/>
          </a:stretch>
        </p:blipFill>
        <p:spPr bwMode="auto">
          <a:xfrm>
            <a:off x="0" y="704850"/>
            <a:ext cx="9144000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0" descr="Slid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4098"/>
          <a:stretch>
            <a:fillRect/>
          </a:stretch>
        </p:blipFill>
        <p:spPr bwMode="auto">
          <a:xfrm>
            <a:off x="0" y="0"/>
            <a:ext cx="9144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030" name="Text Box 24"/>
          <p:cNvSpPr txBox="1">
            <a:spLocks noChangeArrowheads="1"/>
          </p:cNvSpPr>
          <p:nvPr/>
        </p:nvSpPr>
        <p:spPr bwMode="auto">
          <a:xfrm>
            <a:off x="0" y="6548438"/>
            <a:ext cx="9144000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035E33CF-FDE2-4C55-8512-17F2C87B1866}" type="slidenum">
              <a:rPr lang="de-DE" sz="1000" smtClean="0">
                <a:solidFill>
                  <a:srgbClr val="4D4D4D"/>
                </a:solidFill>
                <a:latin typeface="Verdana" pitchFamily="34" charset="0"/>
                <a:cs typeface="+mn-cs"/>
              </a:rPr>
              <a:pPr algn="r" eaLnBrk="1" hangingPunct="1">
                <a:spcBef>
                  <a:spcPct val="50000"/>
                </a:spcBef>
                <a:defRPr/>
              </a:pPr>
              <a:t>‹Nr.›</a:t>
            </a:fld>
            <a:r>
              <a:rPr lang="de-DE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 </a:t>
            </a:r>
            <a:endParaRPr lang="en-GB" sz="1000" b="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31" name="Picture 25" descr="logo EGS copy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6524625"/>
            <a:ext cx="3270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  <p:sldLayoutId id="2147483688" r:id="rId3"/>
    <p:sldLayoutId id="2147483687" r:id="rId4"/>
    <p:sldLayoutId id="2147483686" r:id="rId5"/>
    <p:sldLayoutId id="2147483685" r:id="rId6"/>
    <p:sldLayoutId id="2147483684" r:id="rId7"/>
    <p:sldLayoutId id="2147483683" r:id="rId8"/>
    <p:sldLayoutId id="2147483682" r:id="rId9"/>
    <p:sldLayoutId id="2147483681" r:id="rId10"/>
    <p:sldLayoutId id="2147483680" r:id="rId11"/>
    <p:sldLayoutId id="2147483679" r:id="rId12"/>
    <p:sldLayoutId id="2147483678" r:id="rId13"/>
    <p:sldLayoutId id="2147483692" r:id="rId14"/>
    <p:sldLayoutId id="2147483694" r:id="rId15"/>
    <p:sldLayoutId id="2147483705" r:id="rId16"/>
    <p:sldLayoutId id="2147483721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416675"/>
            <a:ext cx="1824037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4CCCE2CC-2EEA-4159-B43A-B7C61837C4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75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415088"/>
            <a:ext cx="1905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8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530225" y="900113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</a:p>
        </p:txBody>
      </p:sp>
      <p:sp>
        <p:nvSpPr>
          <p:cNvPr id="1029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0225" y="1584325"/>
            <a:ext cx="8077200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pic>
        <p:nvPicPr>
          <p:cNvPr id="1030" name="Picture 1031" descr="a_logo_ohne_claim_c1_rgb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19925" y="228600"/>
            <a:ext cx="16208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31" name="Gerade Verbindung 12"/>
          <p:cNvCxnSpPr>
            <a:cxnSpLocks noChangeShapeType="1"/>
          </p:cNvCxnSpPr>
          <p:nvPr/>
        </p:nvCxnSpPr>
        <p:spPr bwMode="auto">
          <a:xfrm>
            <a:off x="4516438" y="427038"/>
            <a:ext cx="822325" cy="8223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45983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+mj-lt"/>
          <a:ea typeface="ＭＳ Ｐゴシック" pitchFamily="34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90B1A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+mn-lt"/>
          <a:ea typeface="Geneva" pitchFamily="-107" charset="-128"/>
          <a:cs typeface="Geneva" pitchFamily="-107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9"/>
          <p:cNvSpPr txBox="1">
            <a:spLocks noChangeArrowheads="1"/>
          </p:cNvSpPr>
          <p:nvPr/>
        </p:nvSpPr>
        <p:spPr bwMode="auto">
          <a:xfrm>
            <a:off x="2987675" y="188913"/>
            <a:ext cx="6192838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Effekte und Verhalten von TiO</a:t>
            </a:r>
            <a:r>
              <a:rPr lang="de-DE" sz="1000" b="0" baseline="-2500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2</a:t>
            </a: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 Nanopartikeln in der aquatischen Umwelt </a:t>
            </a:r>
            <a:endParaRPr lang="en-GB" sz="1000" b="0" smtClean="0">
              <a:solidFill>
                <a:srgbClr val="C0C0C0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27" name="Picture 14" descr="Slid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157" b="6557"/>
          <a:stretch>
            <a:fillRect/>
          </a:stretch>
        </p:blipFill>
        <p:spPr bwMode="auto">
          <a:xfrm>
            <a:off x="0" y="704850"/>
            <a:ext cx="9144000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0" descr="Slid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4098"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030" name="Text Box 24"/>
          <p:cNvSpPr txBox="1">
            <a:spLocks noChangeArrowheads="1"/>
          </p:cNvSpPr>
          <p:nvPr/>
        </p:nvSpPr>
        <p:spPr bwMode="auto">
          <a:xfrm>
            <a:off x="0" y="6548438"/>
            <a:ext cx="9144000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1C538540-B1A1-4C52-938D-935C28787F5A}" type="slidenum">
              <a:rPr lang="de-DE" sz="1000" smtClean="0">
                <a:solidFill>
                  <a:srgbClr val="4D4D4D"/>
                </a:solidFill>
                <a:latin typeface="Verdana" pitchFamily="34" charset="0"/>
                <a:cs typeface="+mn-cs"/>
              </a:rPr>
              <a:pPr algn="r" eaLnBrk="1" hangingPunct="1">
                <a:spcBef>
                  <a:spcPct val="50000"/>
                </a:spcBef>
                <a:defRPr/>
              </a:pPr>
              <a:t>‹Nr.›</a:t>
            </a:fld>
            <a:r>
              <a:rPr lang="de-DE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 </a:t>
            </a:r>
            <a:endParaRPr lang="en-GB" sz="1000" b="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31" name="Picture 25" descr="logo EGS copy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6524625"/>
            <a:ext cx="3270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6623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416675"/>
            <a:ext cx="1824037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4CCCE2CC-2EEA-4159-B43A-B7C61837C491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7C8388"/>
              </a:solidFill>
            </a:endParaRPr>
          </a:p>
        </p:txBody>
      </p:sp>
      <p:sp>
        <p:nvSpPr>
          <p:cNvPr id="1075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415088"/>
            <a:ext cx="1905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D08EACB4-A3C5-4E30-AF54-5931623C1E43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>
              <a:solidFill>
                <a:srgbClr val="7C8388"/>
              </a:solidFill>
            </a:endParaRPr>
          </a:p>
        </p:txBody>
      </p:sp>
      <p:sp>
        <p:nvSpPr>
          <p:cNvPr id="1028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530225" y="900113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</a:p>
        </p:txBody>
      </p:sp>
      <p:sp>
        <p:nvSpPr>
          <p:cNvPr id="1029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0225" y="1584325"/>
            <a:ext cx="8077200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pic>
        <p:nvPicPr>
          <p:cNvPr id="1030" name="Picture 1031" descr="a_logo_ohne_claim_c1_rgb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19925" y="228600"/>
            <a:ext cx="16208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31" name="Gerade Verbindung 12"/>
          <p:cNvCxnSpPr>
            <a:cxnSpLocks noChangeShapeType="1"/>
          </p:cNvCxnSpPr>
          <p:nvPr/>
        </p:nvCxnSpPr>
        <p:spPr bwMode="auto">
          <a:xfrm>
            <a:off x="4516438" y="427038"/>
            <a:ext cx="822325" cy="8223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xmlns="" val="213109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+mj-lt"/>
          <a:ea typeface="ＭＳ Ｐゴシック" pitchFamily="34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90B1A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+mn-lt"/>
          <a:ea typeface="Geneva" pitchFamily="-107" charset="-128"/>
          <a:cs typeface="Geneva" pitchFamily="-107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sz="quarter"/>
          </p:nvPr>
        </p:nvSpPr>
        <p:spPr>
          <a:xfrm>
            <a:off x="522000" y="2151194"/>
            <a:ext cx="8077201" cy="1089025"/>
          </a:xfrm>
        </p:spPr>
        <p:txBody>
          <a:bodyPr/>
          <a:lstStyle/>
          <a:p>
            <a:pPr>
              <a:defRPr/>
            </a:pPr>
            <a:r>
              <a:rPr lang="de-AT" smtClean="0"/>
              <a:t>Herstellung von multifunktionalen Nanopartikeln </a:t>
            </a:r>
            <a:br>
              <a:rPr lang="de-AT" smtClean="0"/>
            </a:br>
            <a:r>
              <a:rPr lang="de-AT" sz="2100" smtClean="0"/>
              <a:t>NanoSan – </a:t>
            </a:r>
            <a:r>
              <a:rPr lang="de-AT" sz="2100" dirty="0" smtClean="0"/>
              <a:t>Arbeitspaket 1</a:t>
            </a:r>
            <a:endParaRPr lang="de-DE" sz="2100" dirty="0"/>
          </a:p>
        </p:txBody>
      </p:sp>
      <p:sp>
        <p:nvSpPr>
          <p:cNvPr id="10243" name="Untertitel 2"/>
          <p:cNvSpPr>
            <a:spLocks noGrp="1"/>
          </p:cNvSpPr>
          <p:nvPr>
            <p:ph type="subTitle" sz="quarter" idx="1"/>
          </p:nvPr>
        </p:nvSpPr>
        <p:spPr>
          <a:xfrm>
            <a:off x="530225" y="3267194"/>
            <a:ext cx="8074025" cy="1194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de-AT" dirty="0" smtClean="0"/>
              <a:t>AIT – H&amp;E – </a:t>
            </a:r>
            <a:r>
              <a:rPr lang="de-AT" dirty="0" err="1" smtClean="0"/>
              <a:t>Molecular</a:t>
            </a:r>
            <a:r>
              <a:rPr lang="de-AT" dirty="0" smtClean="0"/>
              <a:t> </a:t>
            </a:r>
            <a:r>
              <a:rPr lang="de-AT" dirty="0" err="1" smtClean="0"/>
              <a:t>Diagnostics</a:t>
            </a:r>
            <a:endParaRPr lang="de-AT" dirty="0" smtClean="0"/>
          </a:p>
          <a:p>
            <a:r>
              <a:rPr lang="de-AT" sz="1800" dirty="0" smtClean="0"/>
              <a:t>Nadja Kataeva, Hubert Brückl bis 31.12.2012, </a:t>
            </a:r>
            <a:r>
              <a:rPr lang="de-AT" sz="1800" dirty="0"/>
              <a:t>Jörg </a:t>
            </a:r>
            <a:r>
              <a:rPr lang="de-AT" sz="1800" dirty="0" smtClean="0"/>
              <a:t>Schotter ab 1.1.2013</a:t>
            </a:r>
          </a:p>
          <a:p>
            <a:pPr>
              <a:buFont typeface="Wingdings" pitchFamily="2" charset="2"/>
              <a:buNone/>
            </a:pPr>
            <a:endParaRPr lang="de-AT" dirty="0" smtClean="0"/>
          </a:p>
          <a:p>
            <a:pPr>
              <a:buFont typeface="Wingdings" pitchFamily="2" charset="2"/>
              <a:buNone/>
            </a:pPr>
            <a:endParaRPr lang="de-AT" dirty="0" smtClean="0"/>
          </a:p>
          <a:p>
            <a:pPr>
              <a:buFont typeface="Wingdings" pitchFamily="2" charset="2"/>
              <a:buNone/>
            </a:pPr>
            <a:endParaRPr lang="de-AT" dirty="0" smtClean="0"/>
          </a:p>
        </p:txBody>
      </p:sp>
    </p:spTree>
    <p:extLst>
      <p:ext uri="{BB962C8B-B14F-4D97-AF65-F5344CB8AC3E}">
        <p14:creationId xmlns:p14="http://schemas.microsoft.com/office/powerpoint/2010/main" xmlns="" val="28776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Inhaltsplatzhalter 4"/>
          <p:cNvSpPr>
            <a:spLocks noGrp="1"/>
          </p:cNvSpPr>
          <p:nvPr>
            <p:ph idx="1"/>
          </p:nvPr>
        </p:nvSpPr>
        <p:spPr>
          <a:xfrm>
            <a:off x="530225" y="1114425"/>
            <a:ext cx="8077200" cy="4395421"/>
          </a:xfrm>
        </p:spPr>
        <p:txBody>
          <a:bodyPr/>
          <a:lstStyle/>
          <a:p>
            <a:r>
              <a:rPr lang="de-DE" sz="2400" dirty="0"/>
              <a:t>Projektziele</a:t>
            </a:r>
            <a:endParaRPr lang="de-DE" sz="2400" dirty="0" smtClean="0"/>
          </a:p>
          <a:p>
            <a:r>
              <a:rPr lang="de-DE" sz="2400" dirty="0"/>
              <a:t>Auswahl der Ausgangs-Partikel</a:t>
            </a:r>
          </a:p>
          <a:p>
            <a:r>
              <a:rPr lang="de-DE" sz="2400" dirty="0"/>
              <a:t>Übersicht der durchgeführten Modifikationen </a:t>
            </a:r>
          </a:p>
          <a:p>
            <a:pPr lvl="1"/>
            <a:r>
              <a:rPr lang="de-DE" sz="2000" dirty="0"/>
              <a:t>Direkte </a:t>
            </a:r>
            <a:r>
              <a:rPr lang="de-DE" sz="2000" dirty="0" smtClean="0"/>
              <a:t>Modifikation</a:t>
            </a:r>
          </a:p>
          <a:p>
            <a:pPr lvl="1"/>
            <a:r>
              <a:rPr lang="de-AT" sz="2000" dirty="0">
                <a:solidFill>
                  <a:srgbClr val="000C20"/>
                </a:solidFill>
              </a:rPr>
              <a:t>Assemblierung von Nanoeisenpartikel auf die Oberfläche von SiO</a:t>
            </a:r>
            <a:r>
              <a:rPr lang="de-AT" sz="2000" baseline="-25000" dirty="0">
                <a:solidFill>
                  <a:srgbClr val="000C20"/>
                </a:solidFill>
              </a:rPr>
              <a:t>2</a:t>
            </a:r>
            <a:r>
              <a:rPr lang="de-AT" sz="2000" dirty="0">
                <a:solidFill>
                  <a:srgbClr val="000C20"/>
                </a:solidFill>
              </a:rPr>
              <a:t>-Partikeln</a:t>
            </a:r>
          </a:p>
          <a:p>
            <a:pPr lvl="1"/>
            <a:r>
              <a:rPr lang="de-AT" sz="2000" dirty="0">
                <a:solidFill>
                  <a:srgbClr val="000C20"/>
                </a:solidFill>
              </a:rPr>
              <a:t>Calciumcarbonat-Verbundpartikel</a:t>
            </a:r>
          </a:p>
          <a:p>
            <a:pPr lvl="1"/>
            <a:r>
              <a:rPr lang="de-AT" sz="2000" dirty="0">
                <a:solidFill>
                  <a:srgbClr val="000C20"/>
                </a:solidFill>
              </a:rPr>
              <a:t>Kompositpartikel</a:t>
            </a:r>
            <a:endParaRPr lang="de-DE" sz="2000" dirty="0" smtClean="0"/>
          </a:p>
          <a:p>
            <a:r>
              <a:rPr lang="de-DE" sz="2400" dirty="0"/>
              <a:t>Eigenschaften der </a:t>
            </a:r>
            <a:r>
              <a:rPr lang="de-DE" sz="2400" dirty="0" smtClean="0"/>
              <a:t>Kompositpartikel in Bezug auf die Projektziele</a:t>
            </a:r>
            <a:endParaRPr lang="de-DE" sz="2400" dirty="0"/>
          </a:p>
          <a:p>
            <a:r>
              <a:rPr lang="de-DE" sz="2400" dirty="0" smtClean="0"/>
              <a:t>Zusammenfassung &amp; Ausblick</a:t>
            </a:r>
          </a:p>
        </p:txBody>
      </p:sp>
      <p:sp>
        <p:nvSpPr>
          <p:cNvPr id="14340" name="Titel 3"/>
          <p:cNvSpPr>
            <a:spLocks/>
          </p:cNvSpPr>
          <p:nvPr/>
        </p:nvSpPr>
        <p:spPr bwMode="auto">
          <a:xfrm>
            <a:off x="214313" y="381000"/>
            <a:ext cx="8077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/>
            <a:r>
              <a:rPr lang="de-DE" sz="2400" dirty="0">
                <a:solidFill>
                  <a:srgbClr val="790B1A"/>
                </a:solidFill>
                <a:latin typeface="Arial" pitchFamily="34" charset="0"/>
              </a:rPr>
              <a:t>Inhalt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2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101378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Ziele 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122363"/>
            <a:ext cx="8439754" cy="302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endParaRPr lang="de-AT" sz="1800" b="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chemeClr val="tx2"/>
                </a:solidFill>
              </a:rPr>
              <a:t>Kostengünstige </a:t>
            </a:r>
            <a:r>
              <a:rPr lang="de-AT" sz="1800" b="0" dirty="0">
                <a:solidFill>
                  <a:schemeClr val="tx2"/>
                </a:solidFill>
              </a:rPr>
              <a:t>Ausgangsstoffe und </a:t>
            </a:r>
            <a:r>
              <a:rPr lang="de-AT" sz="1800" b="0" dirty="0" smtClean="0">
                <a:solidFill>
                  <a:schemeClr val="tx2"/>
                </a:solidFill>
              </a:rPr>
              <a:t>Herstellung</a:t>
            </a:r>
          </a:p>
          <a:p>
            <a:pPr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chemeClr val="tx2"/>
                </a:solidFill>
              </a:rPr>
              <a:t>Optimale </a:t>
            </a:r>
            <a:r>
              <a:rPr lang="de-AT" sz="1800" b="0" dirty="0">
                <a:solidFill>
                  <a:schemeClr val="tx2"/>
                </a:solidFill>
              </a:rPr>
              <a:t>Transporteigenschaften im </a:t>
            </a:r>
            <a:r>
              <a:rPr lang="de-AT" sz="1800" b="0" dirty="0" smtClean="0">
                <a:solidFill>
                  <a:schemeClr val="tx2"/>
                </a:solidFill>
              </a:rPr>
              <a:t>Untergrund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endParaRPr lang="de-AT" sz="1800" b="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chemeClr val="tx2"/>
                </a:solidFill>
              </a:rPr>
              <a:t>Schutz </a:t>
            </a:r>
            <a:r>
              <a:rPr lang="de-AT" sz="1800" b="0" dirty="0">
                <a:solidFill>
                  <a:schemeClr val="tx2"/>
                </a:solidFill>
              </a:rPr>
              <a:t>vor vorzeitiger Reaktion im </a:t>
            </a:r>
            <a:r>
              <a:rPr lang="de-AT" sz="1800" b="0" dirty="0" smtClean="0">
                <a:solidFill>
                  <a:schemeClr val="tx2"/>
                </a:solidFill>
              </a:rPr>
              <a:t>Untergrund</a:t>
            </a:r>
          </a:p>
          <a:p>
            <a:pPr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chemeClr val="tx2"/>
                </a:solidFill>
              </a:rPr>
              <a:t>Hohe </a:t>
            </a:r>
            <a:r>
              <a:rPr lang="de-AT" sz="1800" b="0" dirty="0">
                <a:solidFill>
                  <a:schemeClr val="tx2"/>
                </a:solidFill>
              </a:rPr>
              <a:t>Reaktivität mit </a:t>
            </a:r>
            <a:r>
              <a:rPr lang="de-AT" sz="1800" b="0">
                <a:solidFill>
                  <a:schemeClr val="tx2"/>
                </a:solidFill>
              </a:rPr>
              <a:t>dem </a:t>
            </a:r>
            <a:r>
              <a:rPr lang="de-AT" sz="1800" b="0" smtClean="0">
                <a:solidFill>
                  <a:schemeClr val="tx2"/>
                </a:solidFill>
              </a:rPr>
              <a:t>Zielschadstoff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</a:pPr>
            <a:r>
              <a:rPr lang="de-AT" sz="1800" b="0" smtClean="0">
                <a:solidFill>
                  <a:schemeClr val="tx2"/>
                </a:solidFill>
              </a:rPr>
              <a:t>	</a:t>
            </a:r>
            <a:endParaRPr lang="de-AT" sz="1800" b="0" dirty="0">
              <a:solidFill>
                <a:schemeClr val="tx2"/>
              </a:solidFill>
            </a:endParaRP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50825" y="8366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>
                <a:solidFill>
                  <a:schemeClr val="tx2"/>
                </a:solidFill>
              </a:rPr>
              <a:t>Gewünschte Eigenschaften </a:t>
            </a:r>
            <a:r>
              <a:rPr lang="de-AT" sz="1800">
                <a:solidFill>
                  <a:schemeClr val="tx2"/>
                </a:solidFill>
              </a:rPr>
              <a:t>multifunktionaler </a:t>
            </a:r>
            <a:r>
              <a:rPr lang="de-AT" sz="1800" smtClean="0">
                <a:solidFill>
                  <a:schemeClr val="tx2"/>
                </a:solidFill>
              </a:rPr>
              <a:t>Nanopartikeln</a:t>
            </a:r>
            <a:endParaRPr lang="de-AT" sz="1800" dirty="0">
              <a:solidFill>
                <a:schemeClr val="tx2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3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180701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feld 23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err="1">
                <a:solidFill>
                  <a:schemeClr val="tx2"/>
                </a:solidFill>
              </a:rPr>
              <a:t>Nanofer</a:t>
            </a:r>
            <a:r>
              <a:rPr lang="de-AT" sz="1800" dirty="0">
                <a:solidFill>
                  <a:schemeClr val="tx2"/>
                </a:solidFill>
              </a:rPr>
              <a:t>-Partikel: </a:t>
            </a:r>
            <a:r>
              <a:rPr lang="de-AT" sz="1800" dirty="0" smtClean="0">
                <a:solidFill>
                  <a:schemeClr val="tx2"/>
                </a:solidFill>
              </a:rPr>
              <a:t>Nanoeisenpartikel </a:t>
            </a:r>
            <a:r>
              <a:rPr lang="de-AT" sz="1800" dirty="0">
                <a:solidFill>
                  <a:schemeClr val="tx2"/>
                </a:solidFill>
              </a:rPr>
              <a:t>zur </a:t>
            </a:r>
            <a:r>
              <a:rPr lang="de-AT" sz="1800" dirty="0" smtClean="0">
                <a:solidFill>
                  <a:schemeClr val="tx2"/>
                </a:solidFill>
              </a:rPr>
              <a:t>Grundwassersanierung</a:t>
            </a:r>
            <a:endParaRPr lang="de-AT" sz="1800" dirty="0">
              <a:solidFill>
                <a:schemeClr val="tx2"/>
              </a:solidFill>
            </a:endParaRPr>
          </a:p>
        </p:txBody>
      </p:sp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Auswahl der Ausgangs-Partikel</a:t>
            </a:r>
          </a:p>
        </p:txBody>
      </p:sp>
      <p:pic>
        <p:nvPicPr>
          <p:cNvPr id="39" name="Grafik 38"/>
          <p:cNvPicPr/>
          <p:nvPr/>
        </p:nvPicPr>
        <p:blipFill rotWithShape="1">
          <a:blip r:embed="rId3" cstate="print"/>
          <a:srcRect r="35002" b="66138"/>
          <a:stretch/>
        </p:blipFill>
        <p:spPr bwMode="auto">
          <a:xfrm>
            <a:off x="250825" y="1658303"/>
            <a:ext cx="3147695" cy="1261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feld 8"/>
          <p:cNvSpPr txBox="1">
            <a:spLocks noChangeArrowheads="1"/>
          </p:cNvSpPr>
          <p:nvPr/>
        </p:nvSpPr>
        <p:spPr bwMode="auto">
          <a:xfrm>
            <a:off x="250825" y="1319749"/>
            <a:ext cx="13158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err="1" smtClean="0">
                <a:solidFill>
                  <a:schemeClr val="tx2"/>
                </a:solidFill>
              </a:rPr>
              <a:t>Nanofer</a:t>
            </a:r>
            <a:r>
              <a:rPr lang="de-AT" sz="1600" b="0" dirty="0" smtClean="0">
                <a:solidFill>
                  <a:schemeClr val="tx2"/>
                </a:solidFill>
              </a:rPr>
              <a:t> 25</a:t>
            </a:r>
            <a:endParaRPr lang="de-AT" sz="1600" b="0" dirty="0">
              <a:solidFill>
                <a:schemeClr val="tx2"/>
              </a:solidFill>
            </a:endParaRPr>
          </a:p>
        </p:txBody>
      </p:sp>
      <p:sp>
        <p:nvSpPr>
          <p:cNvPr id="41" name="Textfeld 8"/>
          <p:cNvSpPr txBox="1">
            <a:spLocks noChangeArrowheads="1"/>
          </p:cNvSpPr>
          <p:nvPr/>
        </p:nvSpPr>
        <p:spPr bwMode="auto">
          <a:xfrm>
            <a:off x="250825" y="3061097"/>
            <a:ext cx="15101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err="1" smtClean="0">
                <a:solidFill>
                  <a:schemeClr val="tx2"/>
                </a:solidFill>
              </a:rPr>
              <a:t>Nanofer</a:t>
            </a:r>
            <a:r>
              <a:rPr lang="de-AT" sz="1600" b="0" dirty="0" smtClean="0">
                <a:solidFill>
                  <a:schemeClr val="tx2"/>
                </a:solidFill>
              </a:rPr>
              <a:t> 25S</a:t>
            </a:r>
            <a:endParaRPr lang="de-AT" sz="1600" b="0" dirty="0">
              <a:solidFill>
                <a:schemeClr val="tx2"/>
              </a:solidFill>
            </a:endParaRPr>
          </a:p>
        </p:txBody>
      </p:sp>
      <p:sp>
        <p:nvSpPr>
          <p:cNvPr id="42" name="Textfeld 8"/>
          <p:cNvSpPr txBox="1">
            <a:spLocks noChangeArrowheads="1"/>
          </p:cNvSpPr>
          <p:nvPr/>
        </p:nvSpPr>
        <p:spPr bwMode="auto">
          <a:xfrm>
            <a:off x="250825" y="4793516"/>
            <a:ext cx="15101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err="1" smtClean="0">
                <a:solidFill>
                  <a:schemeClr val="tx2"/>
                </a:solidFill>
              </a:rPr>
              <a:t>Nanofer</a:t>
            </a:r>
            <a:r>
              <a:rPr lang="de-AT" sz="1600" b="0" dirty="0" smtClean="0">
                <a:solidFill>
                  <a:schemeClr val="tx2"/>
                </a:solidFill>
              </a:rPr>
              <a:t> Star</a:t>
            </a:r>
            <a:endParaRPr lang="de-AT" sz="1600" b="0" dirty="0">
              <a:solidFill>
                <a:schemeClr val="tx2"/>
              </a:solidFill>
            </a:endParaRPr>
          </a:p>
        </p:txBody>
      </p:sp>
      <p:pic>
        <p:nvPicPr>
          <p:cNvPr id="43" name="Grafik 42"/>
          <p:cNvPicPr/>
          <p:nvPr/>
        </p:nvPicPr>
        <p:blipFill rotWithShape="1">
          <a:blip r:embed="rId3" cstate="print"/>
          <a:srcRect t="66164" r="35002"/>
          <a:stretch/>
        </p:blipFill>
        <p:spPr bwMode="auto">
          <a:xfrm>
            <a:off x="250825" y="5132070"/>
            <a:ext cx="3147695" cy="1260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Grafik 43"/>
          <p:cNvPicPr/>
          <p:nvPr/>
        </p:nvPicPr>
        <p:blipFill rotWithShape="1">
          <a:blip r:embed="rId3" cstate="print"/>
          <a:srcRect t="32711" r="35002" b="33645"/>
          <a:stretch/>
        </p:blipFill>
        <p:spPr bwMode="auto">
          <a:xfrm>
            <a:off x="250825" y="3399235"/>
            <a:ext cx="3147695" cy="125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feld 8"/>
          <p:cNvSpPr txBox="1">
            <a:spLocks noChangeArrowheads="1"/>
          </p:cNvSpPr>
          <p:nvPr/>
        </p:nvSpPr>
        <p:spPr bwMode="auto">
          <a:xfrm>
            <a:off x="3876673" y="1319749"/>
            <a:ext cx="47956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err="1" smtClean="0">
                <a:solidFill>
                  <a:schemeClr val="tx2"/>
                </a:solidFill>
              </a:rPr>
              <a:t>Nanofer</a:t>
            </a:r>
            <a:r>
              <a:rPr lang="de-AT" sz="1600" dirty="0" smtClean="0">
                <a:solidFill>
                  <a:schemeClr val="tx2"/>
                </a:solidFill>
              </a:rPr>
              <a:t> Partikel reagieren generell zu schnell</a:t>
            </a:r>
          </a:p>
        </p:txBody>
      </p:sp>
      <p:sp>
        <p:nvSpPr>
          <p:cNvPr id="46" name="Textfeld 8"/>
          <p:cNvSpPr txBox="1">
            <a:spLocks noChangeArrowheads="1"/>
          </p:cNvSpPr>
          <p:nvPr/>
        </p:nvSpPr>
        <p:spPr bwMode="auto">
          <a:xfrm>
            <a:off x="4343488" y="1633520"/>
            <a:ext cx="45392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smtClean="0">
                <a:solidFill>
                  <a:schemeClr val="tx2"/>
                </a:solidFill>
              </a:rPr>
              <a:t>Steuerung Reaktivität mittels Modifikationen</a:t>
            </a:r>
          </a:p>
        </p:txBody>
      </p:sp>
      <p:sp>
        <p:nvSpPr>
          <p:cNvPr id="7" name="Pfeil nach rechts 6"/>
          <p:cNvSpPr/>
          <p:nvPr/>
        </p:nvSpPr>
        <p:spPr bwMode="auto">
          <a:xfrm>
            <a:off x="4070664" y="1736987"/>
            <a:ext cx="255359" cy="15240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000" b="0" i="0" u="none" strike="noStrike" cap="none" normalizeH="0" baseline="0">
              <a:ln>
                <a:noFill/>
              </a:ln>
              <a:solidFill>
                <a:srgbClr val="666369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7" name="Textfeld 8"/>
          <p:cNvSpPr txBox="1">
            <a:spLocks noChangeArrowheads="1"/>
          </p:cNvSpPr>
          <p:nvPr/>
        </p:nvSpPr>
        <p:spPr bwMode="auto">
          <a:xfrm>
            <a:off x="3876673" y="2278966"/>
            <a:ext cx="4904470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smtClean="0">
                <a:solidFill>
                  <a:schemeClr val="tx2"/>
                </a:solidFill>
              </a:rPr>
              <a:t>Gewählte Ausgangspartikel für Modifikationen</a:t>
            </a:r>
            <a:r>
              <a:rPr lang="de-AT" sz="1600" b="0" dirty="0" smtClean="0">
                <a:solidFill>
                  <a:schemeClr val="tx2"/>
                </a:solidFill>
              </a:rPr>
              <a:t>: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•"/>
            </a:pPr>
            <a:r>
              <a:rPr lang="de-AT" sz="1600" b="0" dirty="0" err="1" smtClean="0">
                <a:solidFill>
                  <a:schemeClr val="tx2"/>
                </a:solidFill>
              </a:rPr>
              <a:t>Nanofer</a:t>
            </a:r>
            <a:r>
              <a:rPr lang="de-AT" sz="1600" b="0" dirty="0" smtClean="0">
                <a:solidFill>
                  <a:schemeClr val="tx2"/>
                </a:solidFill>
              </a:rPr>
              <a:t> 25 (Anfang) &amp; </a:t>
            </a:r>
            <a:r>
              <a:rPr lang="de-AT" sz="1600" b="0" dirty="0" err="1" smtClean="0">
                <a:solidFill>
                  <a:schemeClr val="tx2"/>
                </a:solidFill>
              </a:rPr>
              <a:t>Nanofer</a:t>
            </a:r>
            <a:r>
              <a:rPr lang="de-AT" sz="1600" b="0" dirty="0" smtClean="0">
                <a:solidFill>
                  <a:schemeClr val="tx2"/>
                </a:solidFill>
              </a:rPr>
              <a:t> Star (Ende)</a:t>
            </a:r>
            <a:endParaRPr lang="de-AT" sz="1600" b="0" dirty="0">
              <a:solidFill>
                <a:schemeClr val="tx2"/>
              </a:solidFill>
            </a:endParaRP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•"/>
            </a:pPr>
            <a:r>
              <a:rPr lang="de-AT" sz="1600" b="0" dirty="0" err="1" smtClean="0">
                <a:solidFill>
                  <a:schemeClr val="tx2"/>
                </a:solidFill>
              </a:rPr>
              <a:t>Nanofer</a:t>
            </a:r>
            <a:r>
              <a:rPr lang="de-AT" sz="1600" b="0" dirty="0" smtClean="0">
                <a:solidFill>
                  <a:schemeClr val="tx2"/>
                </a:solidFill>
              </a:rPr>
              <a:t> 25S ungeeignet aufgrund bereits vorhandener organischer Bestandteile</a:t>
            </a:r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7903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</a:pPr>
            <a:r>
              <a:rPr lang="de-AT" sz="1800" smtClean="0">
                <a:solidFill>
                  <a:schemeClr val="tx2"/>
                </a:solidFill>
              </a:rPr>
              <a:t>Direkte Modifikation: Synthese von </a:t>
            </a:r>
            <a:r>
              <a:rPr lang="de-AT" sz="1800" smtClean="0">
                <a:solidFill>
                  <a:srgbClr val="000C20"/>
                </a:solidFill>
              </a:rPr>
              <a:t>PSS/PAH-Multilagen</a:t>
            </a:r>
            <a:endParaRPr lang="de-AT" sz="1800" dirty="0">
              <a:solidFill>
                <a:srgbClr val="000C20"/>
              </a:solidFill>
            </a:endParaRPr>
          </a:p>
        </p:txBody>
      </p:sp>
      <p:grpSp>
        <p:nvGrpSpPr>
          <p:cNvPr id="103488" name="Gruppieren 103487"/>
          <p:cNvGrpSpPr/>
          <p:nvPr/>
        </p:nvGrpSpPr>
        <p:grpSpPr>
          <a:xfrm>
            <a:off x="783543" y="1498971"/>
            <a:ext cx="7332515" cy="1272248"/>
            <a:chOff x="1203263" y="1498971"/>
            <a:chExt cx="7332515" cy="1272248"/>
          </a:xfrm>
        </p:grpSpPr>
        <p:sp>
          <p:nvSpPr>
            <p:cNvPr id="5" name="Ellipse 4"/>
            <p:cNvSpPr/>
            <p:nvPr/>
          </p:nvSpPr>
          <p:spPr bwMode="auto">
            <a:xfrm>
              <a:off x="1203263" y="1948207"/>
              <a:ext cx="344774" cy="34086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grpSp>
          <p:nvGrpSpPr>
            <p:cNvPr id="8" name="Gruppieren 7"/>
            <p:cNvGrpSpPr/>
            <p:nvPr/>
          </p:nvGrpSpPr>
          <p:grpSpPr>
            <a:xfrm>
              <a:off x="3285586" y="1741038"/>
              <a:ext cx="703359" cy="760178"/>
              <a:chOff x="3285586" y="1741038"/>
              <a:chExt cx="703359" cy="760178"/>
            </a:xfrm>
          </p:grpSpPr>
          <p:sp>
            <p:nvSpPr>
              <p:cNvPr id="87" name="Ellipse 86"/>
              <p:cNvSpPr/>
              <p:nvPr/>
            </p:nvSpPr>
            <p:spPr bwMode="auto">
              <a:xfrm>
                <a:off x="3480216" y="1941452"/>
                <a:ext cx="344774" cy="340868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6" name="Freihandform 5"/>
              <p:cNvSpPr/>
              <p:nvPr/>
            </p:nvSpPr>
            <p:spPr bwMode="auto">
              <a:xfrm>
                <a:off x="3358724" y="1827497"/>
                <a:ext cx="531476" cy="525768"/>
              </a:xfrm>
              <a:custGeom>
                <a:avLst/>
                <a:gdLst>
                  <a:gd name="connsiteX0" fmla="*/ 298876 w 531476"/>
                  <a:gd name="connsiteY0" fmla="*/ 67614 h 525768"/>
                  <a:gd name="connsiteX1" fmla="*/ 373827 w 531476"/>
                  <a:gd name="connsiteY1" fmla="*/ 158 h 525768"/>
                  <a:gd name="connsiteX2" fmla="*/ 448778 w 531476"/>
                  <a:gd name="connsiteY2" fmla="*/ 52624 h 525768"/>
                  <a:gd name="connsiteX3" fmla="*/ 448778 w 531476"/>
                  <a:gd name="connsiteY3" fmla="*/ 165050 h 525768"/>
                  <a:gd name="connsiteX4" fmla="*/ 531224 w 531476"/>
                  <a:gd name="connsiteY4" fmla="*/ 314952 h 525768"/>
                  <a:gd name="connsiteX5" fmla="*/ 471263 w 531476"/>
                  <a:gd name="connsiteY5" fmla="*/ 487339 h 525768"/>
                  <a:gd name="connsiteX6" fmla="*/ 381322 w 531476"/>
                  <a:gd name="connsiteY6" fmla="*/ 449863 h 525768"/>
                  <a:gd name="connsiteX7" fmla="*/ 276391 w 531476"/>
                  <a:gd name="connsiteY7" fmla="*/ 517319 h 525768"/>
                  <a:gd name="connsiteX8" fmla="*/ 156469 w 531476"/>
                  <a:gd name="connsiteY8" fmla="*/ 509824 h 525768"/>
                  <a:gd name="connsiteX9" fmla="*/ 141479 w 531476"/>
                  <a:gd name="connsiteY9" fmla="*/ 382408 h 525768"/>
                  <a:gd name="connsiteX10" fmla="*/ 6568 w 531476"/>
                  <a:gd name="connsiteY10" fmla="*/ 307457 h 525768"/>
                  <a:gd name="connsiteX11" fmla="*/ 36548 w 531476"/>
                  <a:gd name="connsiteY11" fmla="*/ 142565 h 525768"/>
                  <a:gd name="connsiteX12" fmla="*/ 171460 w 531476"/>
                  <a:gd name="connsiteY12" fmla="*/ 150060 h 525768"/>
                  <a:gd name="connsiteX13" fmla="*/ 298876 w 531476"/>
                  <a:gd name="connsiteY13" fmla="*/ 67614 h 525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31476" h="525768">
                    <a:moveTo>
                      <a:pt x="298876" y="67614"/>
                    </a:moveTo>
                    <a:cubicBezTo>
                      <a:pt x="332604" y="42630"/>
                      <a:pt x="348843" y="2656"/>
                      <a:pt x="373827" y="158"/>
                    </a:cubicBezTo>
                    <a:cubicBezTo>
                      <a:pt x="398811" y="-2340"/>
                      <a:pt x="436286" y="25142"/>
                      <a:pt x="448778" y="52624"/>
                    </a:cubicBezTo>
                    <a:cubicBezTo>
                      <a:pt x="461270" y="80106"/>
                      <a:pt x="435037" y="121329"/>
                      <a:pt x="448778" y="165050"/>
                    </a:cubicBezTo>
                    <a:cubicBezTo>
                      <a:pt x="462519" y="208771"/>
                      <a:pt x="527477" y="261237"/>
                      <a:pt x="531224" y="314952"/>
                    </a:cubicBezTo>
                    <a:cubicBezTo>
                      <a:pt x="534971" y="368667"/>
                      <a:pt x="496247" y="464854"/>
                      <a:pt x="471263" y="487339"/>
                    </a:cubicBezTo>
                    <a:cubicBezTo>
                      <a:pt x="446279" y="509824"/>
                      <a:pt x="413801" y="444866"/>
                      <a:pt x="381322" y="449863"/>
                    </a:cubicBezTo>
                    <a:cubicBezTo>
                      <a:pt x="348843" y="454860"/>
                      <a:pt x="313866" y="507326"/>
                      <a:pt x="276391" y="517319"/>
                    </a:cubicBezTo>
                    <a:cubicBezTo>
                      <a:pt x="238916" y="527312"/>
                      <a:pt x="178954" y="532309"/>
                      <a:pt x="156469" y="509824"/>
                    </a:cubicBezTo>
                    <a:cubicBezTo>
                      <a:pt x="133984" y="487339"/>
                      <a:pt x="166462" y="416136"/>
                      <a:pt x="141479" y="382408"/>
                    </a:cubicBezTo>
                    <a:cubicBezTo>
                      <a:pt x="116495" y="348680"/>
                      <a:pt x="24057" y="347431"/>
                      <a:pt x="6568" y="307457"/>
                    </a:cubicBezTo>
                    <a:cubicBezTo>
                      <a:pt x="-10921" y="267483"/>
                      <a:pt x="9066" y="168798"/>
                      <a:pt x="36548" y="142565"/>
                    </a:cubicBezTo>
                    <a:cubicBezTo>
                      <a:pt x="64030" y="116332"/>
                      <a:pt x="128988" y="167548"/>
                      <a:pt x="171460" y="150060"/>
                    </a:cubicBezTo>
                    <a:cubicBezTo>
                      <a:pt x="213932" y="132572"/>
                      <a:pt x="265148" y="92598"/>
                      <a:pt x="298876" y="67614"/>
                    </a:cubicBezTo>
                    <a:close/>
                  </a:path>
                </a:pathLst>
              </a:custGeom>
              <a:noFill/>
              <a:ln w="15875" cap="flat" cmpd="sng" algn="ctr">
                <a:solidFill>
                  <a:schemeClr val="tx2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9" name="Textfeld 88"/>
              <p:cNvSpPr txBox="1"/>
              <p:nvPr/>
            </p:nvSpPr>
            <p:spPr>
              <a:xfrm>
                <a:off x="3435302" y="1741038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0" name="Textfeld 89"/>
              <p:cNvSpPr txBox="1"/>
              <p:nvPr/>
            </p:nvSpPr>
            <p:spPr>
              <a:xfrm>
                <a:off x="3752983" y="1872360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1" name="Textfeld 90"/>
              <p:cNvSpPr txBox="1"/>
              <p:nvPr/>
            </p:nvSpPr>
            <p:spPr>
              <a:xfrm>
                <a:off x="3285586" y="2109932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2" name="Textfeld 91"/>
              <p:cNvSpPr txBox="1"/>
              <p:nvPr/>
            </p:nvSpPr>
            <p:spPr>
              <a:xfrm>
                <a:off x="3592429" y="2224217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7" name="Gruppieren 6"/>
            <p:cNvGrpSpPr/>
            <p:nvPr/>
          </p:nvGrpSpPr>
          <p:grpSpPr>
            <a:xfrm rot="16200000">
              <a:off x="2178734" y="1063659"/>
              <a:ext cx="498506" cy="1369129"/>
              <a:chOff x="859442" y="1495303"/>
              <a:chExt cx="498506" cy="1369129"/>
            </a:xfrm>
          </p:grpSpPr>
          <p:sp>
            <p:nvSpPr>
              <p:cNvPr id="3" name="Freihandform 2"/>
              <p:cNvSpPr/>
              <p:nvPr/>
            </p:nvSpPr>
            <p:spPr bwMode="auto">
              <a:xfrm>
                <a:off x="914842" y="1499016"/>
                <a:ext cx="375677" cy="1304145"/>
              </a:xfrm>
              <a:custGeom>
                <a:avLst/>
                <a:gdLst>
                  <a:gd name="connsiteX0" fmla="*/ 239401 w 375677"/>
                  <a:gd name="connsiteY0" fmla="*/ 0 h 1304145"/>
                  <a:gd name="connsiteX1" fmla="*/ 29538 w 375677"/>
                  <a:gd name="connsiteY1" fmla="*/ 262328 h 1304145"/>
                  <a:gd name="connsiteX2" fmla="*/ 44528 w 375677"/>
                  <a:gd name="connsiteY2" fmla="*/ 547141 h 1304145"/>
                  <a:gd name="connsiteX3" fmla="*/ 359322 w 375677"/>
                  <a:gd name="connsiteY3" fmla="*/ 719528 h 1304145"/>
                  <a:gd name="connsiteX4" fmla="*/ 299361 w 375677"/>
                  <a:gd name="connsiteY4" fmla="*/ 1086787 h 1304145"/>
                  <a:gd name="connsiteX5" fmla="*/ 29538 w 375677"/>
                  <a:gd name="connsiteY5" fmla="*/ 1169233 h 1304145"/>
                  <a:gd name="connsiteX6" fmla="*/ 7053 w 375677"/>
                  <a:gd name="connsiteY6" fmla="*/ 1304145 h 1304145"/>
                  <a:gd name="connsiteX7" fmla="*/ 7053 w 375677"/>
                  <a:gd name="connsiteY7" fmla="*/ 1304145 h 1304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5677" h="1304145">
                    <a:moveTo>
                      <a:pt x="239401" y="0"/>
                    </a:moveTo>
                    <a:cubicBezTo>
                      <a:pt x="150709" y="85569"/>
                      <a:pt x="62017" y="171138"/>
                      <a:pt x="29538" y="262328"/>
                    </a:cubicBezTo>
                    <a:cubicBezTo>
                      <a:pt x="-2941" y="353518"/>
                      <a:pt x="-10436" y="470941"/>
                      <a:pt x="44528" y="547141"/>
                    </a:cubicBezTo>
                    <a:cubicBezTo>
                      <a:pt x="99492" y="623341"/>
                      <a:pt x="316850" y="629587"/>
                      <a:pt x="359322" y="719528"/>
                    </a:cubicBezTo>
                    <a:cubicBezTo>
                      <a:pt x="401794" y="809469"/>
                      <a:pt x="354325" y="1011836"/>
                      <a:pt x="299361" y="1086787"/>
                    </a:cubicBezTo>
                    <a:cubicBezTo>
                      <a:pt x="244397" y="1161738"/>
                      <a:pt x="78256" y="1133007"/>
                      <a:pt x="29538" y="1169233"/>
                    </a:cubicBezTo>
                    <a:cubicBezTo>
                      <a:pt x="-19180" y="1205459"/>
                      <a:pt x="7053" y="1304145"/>
                      <a:pt x="7053" y="1304145"/>
                    </a:cubicBezTo>
                    <a:lnTo>
                      <a:pt x="7053" y="1304145"/>
                    </a:lnTo>
                  </a:path>
                </a:pathLst>
              </a:custGeom>
              <a:noFill/>
              <a:ln w="19050" cap="flat" cmpd="sng" algn="ctr">
                <a:solidFill>
                  <a:schemeClr val="tx2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 dirty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4" name="Textfeld 3"/>
              <p:cNvSpPr txBox="1"/>
              <p:nvPr/>
            </p:nvSpPr>
            <p:spPr>
              <a:xfrm rot="5400000">
                <a:off x="902098" y="1751784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2" name="Textfeld 81"/>
              <p:cNvSpPr txBox="1"/>
              <p:nvPr/>
            </p:nvSpPr>
            <p:spPr>
              <a:xfrm rot="5400000">
                <a:off x="1101468" y="1931667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3" name="Textfeld 82"/>
              <p:cNvSpPr txBox="1"/>
              <p:nvPr/>
            </p:nvSpPr>
            <p:spPr>
              <a:xfrm rot="5400000">
                <a:off x="977728" y="2391684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4" name="Textfeld 83"/>
              <p:cNvSpPr txBox="1"/>
              <p:nvPr/>
            </p:nvSpPr>
            <p:spPr>
              <a:xfrm rot="5400000" flipH="1">
                <a:off x="1064981" y="2204963"/>
                <a:ext cx="2445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5" name="Textfeld 84"/>
              <p:cNvSpPr txBox="1"/>
              <p:nvPr/>
            </p:nvSpPr>
            <p:spPr>
              <a:xfrm rot="5400000">
                <a:off x="1009471" y="1474784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93" name="Textfeld 92"/>
              <p:cNvSpPr txBox="1"/>
              <p:nvPr/>
            </p:nvSpPr>
            <p:spPr>
              <a:xfrm rot="5400000">
                <a:off x="879961" y="2607951"/>
                <a:ext cx="2359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tx2">
                        <a:lumMod val="75000"/>
                        <a:lumOff val="25000"/>
                      </a:schemeClr>
                    </a:solidFill>
                  </a:rPr>
                  <a:t>-</a:t>
                </a:r>
                <a:endParaRPr lang="de-AT" dirty="0">
                  <a:solidFill>
                    <a:schemeClr val="tx2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0" name="Gruppieren 9"/>
            <p:cNvGrpSpPr/>
            <p:nvPr/>
          </p:nvGrpSpPr>
          <p:grpSpPr>
            <a:xfrm>
              <a:off x="4108857" y="1548109"/>
              <a:ext cx="1423124" cy="496313"/>
              <a:chOff x="4350424" y="1548109"/>
              <a:chExt cx="1423124" cy="496313"/>
            </a:xfrm>
          </p:grpSpPr>
          <p:sp>
            <p:nvSpPr>
              <p:cNvPr id="97" name="Freihandform 96"/>
              <p:cNvSpPr/>
              <p:nvPr/>
            </p:nvSpPr>
            <p:spPr bwMode="auto">
              <a:xfrm rot="16200000">
                <a:off x="4814658" y="1149111"/>
                <a:ext cx="375677" cy="1304145"/>
              </a:xfrm>
              <a:custGeom>
                <a:avLst/>
                <a:gdLst>
                  <a:gd name="connsiteX0" fmla="*/ 239401 w 375677"/>
                  <a:gd name="connsiteY0" fmla="*/ 0 h 1304145"/>
                  <a:gd name="connsiteX1" fmla="*/ 29538 w 375677"/>
                  <a:gd name="connsiteY1" fmla="*/ 262328 h 1304145"/>
                  <a:gd name="connsiteX2" fmla="*/ 44528 w 375677"/>
                  <a:gd name="connsiteY2" fmla="*/ 547141 h 1304145"/>
                  <a:gd name="connsiteX3" fmla="*/ 359322 w 375677"/>
                  <a:gd name="connsiteY3" fmla="*/ 719528 h 1304145"/>
                  <a:gd name="connsiteX4" fmla="*/ 299361 w 375677"/>
                  <a:gd name="connsiteY4" fmla="*/ 1086787 h 1304145"/>
                  <a:gd name="connsiteX5" fmla="*/ 29538 w 375677"/>
                  <a:gd name="connsiteY5" fmla="*/ 1169233 h 1304145"/>
                  <a:gd name="connsiteX6" fmla="*/ 7053 w 375677"/>
                  <a:gd name="connsiteY6" fmla="*/ 1304145 h 1304145"/>
                  <a:gd name="connsiteX7" fmla="*/ 7053 w 375677"/>
                  <a:gd name="connsiteY7" fmla="*/ 1304145 h 1304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5677" h="1304145">
                    <a:moveTo>
                      <a:pt x="239401" y="0"/>
                    </a:moveTo>
                    <a:cubicBezTo>
                      <a:pt x="150709" y="85569"/>
                      <a:pt x="62017" y="171138"/>
                      <a:pt x="29538" y="262328"/>
                    </a:cubicBezTo>
                    <a:cubicBezTo>
                      <a:pt x="-2941" y="353518"/>
                      <a:pt x="-10436" y="470941"/>
                      <a:pt x="44528" y="547141"/>
                    </a:cubicBezTo>
                    <a:cubicBezTo>
                      <a:pt x="99492" y="623341"/>
                      <a:pt x="316850" y="629587"/>
                      <a:pt x="359322" y="719528"/>
                    </a:cubicBezTo>
                    <a:cubicBezTo>
                      <a:pt x="401794" y="809469"/>
                      <a:pt x="354325" y="1011836"/>
                      <a:pt x="299361" y="1086787"/>
                    </a:cubicBezTo>
                    <a:cubicBezTo>
                      <a:pt x="244397" y="1161738"/>
                      <a:pt x="78256" y="1133007"/>
                      <a:pt x="29538" y="1169233"/>
                    </a:cubicBezTo>
                    <a:cubicBezTo>
                      <a:pt x="-19180" y="1205459"/>
                      <a:pt x="7053" y="1304145"/>
                      <a:pt x="7053" y="1304145"/>
                    </a:cubicBezTo>
                    <a:lnTo>
                      <a:pt x="7053" y="1304145"/>
                    </a:lnTo>
                  </a:path>
                </a:pathLst>
              </a:custGeom>
              <a:noFill/>
              <a:ln w="19050" cap="flat" cmpd="sng" algn="ctr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 dirty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8" name="Textfeld 97"/>
              <p:cNvSpPr txBox="1"/>
              <p:nvPr/>
            </p:nvSpPr>
            <p:spPr>
              <a:xfrm>
                <a:off x="4623713" y="1745286"/>
                <a:ext cx="27443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99" name="Textfeld 98"/>
              <p:cNvSpPr txBox="1"/>
              <p:nvPr/>
            </p:nvSpPr>
            <p:spPr>
              <a:xfrm>
                <a:off x="4807841" y="1575896"/>
                <a:ext cx="27443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0" name="Textfeld 99"/>
              <p:cNvSpPr txBox="1"/>
              <p:nvPr/>
            </p:nvSpPr>
            <p:spPr>
              <a:xfrm>
                <a:off x="5290343" y="1707131"/>
                <a:ext cx="27443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1" name="Textfeld 100"/>
              <p:cNvSpPr txBox="1"/>
              <p:nvPr/>
            </p:nvSpPr>
            <p:spPr>
              <a:xfrm flipH="1">
                <a:off x="5110052" y="1548109"/>
                <a:ext cx="24459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2" name="Textfeld 101"/>
              <p:cNvSpPr txBox="1"/>
              <p:nvPr/>
            </p:nvSpPr>
            <p:spPr>
              <a:xfrm>
                <a:off x="4365948" y="1637913"/>
                <a:ext cx="27443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03" name="Textfeld 102"/>
              <p:cNvSpPr txBox="1"/>
              <p:nvPr/>
            </p:nvSpPr>
            <p:spPr>
              <a:xfrm>
                <a:off x="5499114" y="1767423"/>
                <a:ext cx="27443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3" name="Gruppieren 12"/>
            <p:cNvGrpSpPr/>
            <p:nvPr/>
          </p:nvGrpSpPr>
          <p:grpSpPr>
            <a:xfrm>
              <a:off x="5725707" y="1550065"/>
              <a:ext cx="881908" cy="959281"/>
              <a:chOff x="5971296" y="1602538"/>
              <a:chExt cx="881908" cy="959281"/>
            </a:xfrm>
          </p:grpSpPr>
          <p:grpSp>
            <p:nvGrpSpPr>
              <p:cNvPr id="104" name="Gruppieren 103"/>
              <p:cNvGrpSpPr/>
              <p:nvPr/>
            </p:nvGrpSpPr>
            <p:grpSpPr>
              <a:xfrm>
                <a:off x="5971296" y="1743538"/>
                <a:ext cx="673379" cy="760178"/>
                <a:chOff x="3315566" y="1741038"/>
                <a:chExt cx="673379" cy="760178"/>
              </a:xfrm>
            </p:grpSpPr>
            <p:sp>
              <p:nvSpPr>
                <p:cNvPr id="105" name="Ellipse 104"/>
                <p:cNvSpPr/>
                <p:nvPr/>
              </p:nvSpPr>
              <p:spPr bwMode="auto">
                <a:xfrm>
                  <a:off x="3480216" y="1941452"/>
                  <a:ext cx="344774" cy="34086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106" name="Freihandform 105"/>
                <p:cNvSpPr/>
                <p:nvPr/>
              </p:nvSpPr>
              <p:spPr bwMode="auto">
                <a:xfrm>
                  <a:off x="3358724" y="1827497"/>
                  <a:ext cx="531476" cy="525768"/>
                </a:xfrm>
                <a:custGeom>
                  <a:avLst/>
                  <a:gdLst>
                    <a:gd name="connsiteX0" fmla="*/ 298876 w 531476"/>
                    <a:gd name="connsiteY0" fmla="*/ 67614 h 525768"/>
                    <a:gd name="connsiteX1" fmla="*/ 373827 w 531476"/>
                    <a:gd name="connsiteY1" fmla="*/ 158 h 525768"/>
                    <a:gd name="connsiteX2" fmla="*/ 448778 w 531476"/>
                    <a:gd name="connsiteY2" fmla="*/ 52624 h 525768"/>
                    <a:gd name="connsiteX3" fmla="*/ 448778 w 531476"/>
                    <a:gd name="connsiteY3" fmla="*/ 165050 h 525768"/>
                    <a:gd name="connsiteX4" fmla="*/ 531224 w 531476"/>
                    <a:gd name="connsiteY4" fmla="*/ 314952 h 525768"/>
                    <a:gd name="connsiteX5" fmla="*/ 471263 w 531476"/>
                    <a:gd name="connsiteY5" fmla="*/ 487339 h 525768"/>
                    <a:gd name="connsiteX6" fmla="*/ 381322 w 531476"/>
                    <a:gd name="connsiteY6" fmla="*/ 449863 h 525768"/>
                    <a:gd name="connsiteX7" fmla="*/ 276391 w 531476"/>
                    <a:gd name="connsiteY7" fmla="*/ 517319 h 525768"/>
                    <a:gd name="connsiteX8" fmla="*/ 156469 w 531476"/>
                    <a:gd name="connsiteY8" fmla="*/ 509824 h 525768"/>
                    <a:gd name="connsiteX9" fmla="*/ 141479 w 531476"/>
                    <a:gd name="connsiteY9" fmla="*/ 382408 h 525768"/>
                    <a:gd name="connsiteX10" fmla="*/ 6568 w 531476"/>
                    <a:gd name="connsiteY10" fmla="*/ 307457 h 525768"/>
                    <a:gd name="connsiteX11" fmla="*/ 36548 w 531476"/>
                    <a:gd name="connsiteY11" fmla="*/ 142565 h 525768"/>
                    <a:gd name="connsiteX12" fmla="*/ 171460 w 531476"/>
                    <a:gd name="connsiteY12" fmla="*/ 150060 h 525768"/>
                    <a:gd name="connsiteX13" fmla="*/ 298876 w 531476"/>
                    <a:gd name="connsiteY13" fmla="*/ 67614 h 525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31476" h="525768">
                      <a:moveTo>
                        <a:pt x="298876" y="67614"/>
                      </a:moveTo>
                      <a:cubicBezTo>
                        <a:pt x="332604" y="42630"/>
                        <a:pt x="348843" y="2656"/>
                        <a:pt x="373827" y="158"/>
                      </a:cubicBezTo>
                      <a:cubicBezTo>
                        <a:pt x="398811" y="-2340"/>
                        <a:pt x="436286" y="25142"/>
                        <a:pt x="448778" y="52624"/>
                      </a:cubicBezTo>
                      <a:cubicBezTo>
                        <a:pt x="461270" y="80106"/>
                        <a:pt x="435037" y="121329"/>
                        <a:pt x="448778" y="165050"/>
                      </a:cubicBezTo>
                      <a:cubicBezTo>
                        <a:pt x="462519" y="208771"/>
                        <a:pt x="527477" y="261237"/>
                        <a:pt x="531224" y="314952"/>
                      </a:cubicBezTo>
                      <a:cubicBezTo>
                        <a:pt x="534971" y="368667"/>
                        <a:pt x="496247" y="464854"/>
                        <a:pt x="471263" y="487339"/>
                      </a:cubicBezTo>
                      <a:cubicBezTo>
                        <a:pt x="446279" y="509824"/>
                        <a:pt x="413801" y="444866"/>
                        <a:pt x="381322" y="449863"/>
                      </a:cubicBezTo>
                      <a:cubicBezTo>
                        <a:pt x="348843" y="454860"/>
                        <a:pt x="313866" y="507326"/>
                        <a:pt x="276391" y="517319"/>
                      </a:cubicBezTo>
                      <a:cubicBezTo>
                        <a:pt x="238916" y="527312"/>
                        <a:pt x="178954" y="532309"/>
                        <a:pt x="156469" y="509824"/>
                      </a:cubicBezTo>
                      <a:cubicBezTo>
                        <a:pt x="133984" y="487339"/>
                        <a:pt x="166462" y="416136"/>
                        <a:pt x="141479" y="382408"/>
                      </a:cubicBezTo>
                      <a:cubicBezTo>
                        <a:pt x="116495" y="348680"/>
                        <a:pt x="24057" y="347431"/>
                        <a:pt x="6568" y="307457"/>
                      </a:cubicBezTo>
                      <a:cubicBezTo>
                        <a:pt x="-10921" y="267483"/>
                        <a:pt x="9066" y="168798"/>
                        <a:pt x="36548" y="142565"/>
                      </a:cubicBezTo>
                      <a:cubicBezTo>
                        <a:pt x="64030" y="116332"/>
                        <a:pt x="128988" y="167548"/>
                        <a:pt x="171460" y="150060"/>
                      </a:cubicBezTo>
                      <a:cubicBezTo>
                        <a:pt x="213932" y="132572"/>
                        <a:pt x="265148" y="92598"/>
                        <a:pt x="298876" y="67614"/>
                      </a:cubicBezTo>
                      <a:close/>
                    </a:path>
                  </a:pathLst>
                </a:custGeom>
                <a:noFill/>
                <a:ln w="15875" cap="flat" cmpd="sng" algn="ctr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107" name="Textfeld 106"/>
                <p:cNvSpPr txBox="1"/>
                <p:nvPr/>
              </p:nvSpPr>
              <p:spPr>
                <a:xfrm>
                  <a:off x="3435302" y="1741038"/>
                  <a:ext cx="23596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dirty="0" smtClean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-</a:t>
                  </a:r>
                  <a:endParaRPr lang="de-AT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08" name="Textfeld 107"/>
                <p:cNvSpPr txBox="1"/>
                <p:nvPr/>
              </p:nvSpPr>
              <p:spPr>
                <a:xfrm>
                  <a:off x="3752983" y="1872360"/>
                  <a:ext cx="23596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dirty="0" smtClean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-</a:t>
                  </a:r>
                  <a:endParaRPr lang="de-AT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09" name="Textfeld 108"/>
                <p:cNvSpPr txBox="1"/>
                <p:nvPr/>
              </p:nvSpPr>
              <p:spPr>
                <a:xfrm>
                  <a:off x="3315566" y="2087447"/>
                  <a:ext cx="23596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dirty="0" smtClean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-</a:t>
                  </a:r>
                  <a:endParaRPr lang="de-AT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10" name="Textfeld 109"/>
                <p:cNvSpPr txBox="1"/>
                <p:nvPr/>
              </p:nvSpPr>
              <p:spPr>
                <a:xfrm>
                  <a:off x="3592429" y="2224217"/>
                  <a:ext cx="23596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AT" dirty="0" smtClean="0"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rPr>
                    <a:t>-</a:t>
                  </a:r>
                  <a:endParaRPr lang="de-AT" dirty="0">
                    <a:solidFill>
                      <a:schemeClr val="tx2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11" name="Freihandform 10"/>
              <p:cNvSpPr/>
              <p:nvPr/>
            </p:nvSpPr>
            <p:spPr bwMode="auto">
              <a:xfrm>
                <a:off x="5973580" y="1784451"/>
                <a:ext cx="730666" cy="682656"/>
              </a:xfrm>
              <a:custGeom>
                <a:avLst/>
                <a:gdLst>
                  <a:gd name="connsiteX0" fmla="*/ 562131 w 730666"/>
                  <a:gd name="connsiteY0" fmla="*/ 119300 h 682656"/>
                  <a:gd name="connsiteX1" fmla="*/ 704538 w 730666"/>
                  <a:gd name="connsiteY1" fmla="*/ 164270 h 682656"/>
                  <a:gd name="connsiteX2" fmla="*/ 727023 w 730666"/>
                  <a:gd name="connsiteY2" fmla="*/ 216736 h 682656"/>
                  <a:gd name="connsiteX3" fmla="*/ 659568 w 730666"/>
                  <a:gd name="connsiteY3" fmla="*/ 321667 h 682656"/>
                  <a:gd name="connsiteX4" fmla="*/ 599607 w 730666"/>
                  <a:gd name="connsiteY4" fmla="*/ 351647 h 682656"/>
                  <a:gd name="connsiteX5" fmla="*/ 667063 w 730666"/>
                  <a:gd name="connsiteY5" fmla="*/ 456579 h 682656"/>
                  <a:gd name="connsiteX6" fmla="*/ 652072 w 730666"/>
                  <a:gd name="connsiteY6" fmla="*/ 539024 h 682656"/>
                  <a:gd name="connsiteX7" fmla="*/ 532151 w 730666"/>
                  <a:gd name="connsiteY7" fmla="*/ 561510 h 682656"/>
                  <a:gd name="connsiteX8" fmla="*/ 457200 w 730666"/>
                  <a:gd name="connsiteY8" fmla="*/ 666441 h 682656"/>
                  <a:gd name="connsiteX9" fmla="*/ 314794 w 730666"/>
                  <a:gd name="connsiteY9" fmla="*/ 673936 h 682656"/>
                  <a:gd name="connsiteX10" fmla="*/ 224853 w 730666"/>
                  <a:gd name="connsiteY10" fmla="*/ 583995 h 682656"/>
                  <a:gd name="connsiteX11" fmla="*/ 44971 w 730666"/>
                  <a:gd name="connsiteY11" fmla="*/ 561510 h 682656"/>
                  <a:gd name="connsiteX12" fmla="*/ 0 w 730666"/>
                  <a:gd name="connsiteY12" fmla="*/ 389123 h 682656"/>
                  <a:gd name="connsiteX13" fmla="*/ 44971 w 730666"/>
                  <a:gd name="connsiteY13" fmla="*/ 209241 h 682656"/>
                  <a:gd name="connsiteX14" fmla="*/ 119922 w 730666"/>
                  <a:gd name="connsiteY14" fmla="*/ 6874 h 682656"/>
                  <a:gd name="connsiteX15" fmla="*/ 329784 w 730666"/>
                  <a:gd name="connsiteY15" fmla="*/ 44349 h 682656"/>
                  <a:gd name="connsiteX16" fmla="*/ 547141 w 730666"/>
                  <a:gd name="connsiteY16" fmla="*/ 14369 h 682656"/>
                  <a:gd name="connsiteX17" fmla="*/ 562131 w 730666"/>
                  <a:gd name="connsiteY17" fmla="*/ 119300 h 682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30666" h="682656">
                    <a:moveTo>
                      <a:pt x="562131" y="119300"/>
                    </a:moveTo>
                    <a:cubicBezTo>
                      <a:pt x="588364" y="144283"/>
                      <a:pt x="677056" y="148031"/>
                      <a:pt x="704538" y="164270"/>
                    </a:cubicBezTo>
                    <a:cubicBezTo>
                      <a:pt x="732020" y="180509"/>
                      <a:pt x="734518" y="190503"/>
                      <a:pt x="727023" y="216736"/>
                    </a:cubicBezTo>
                    <a:cubicBezTo>
                      <a:pt x="719528" y="242969"/>
                      <a:pt x="680804" y="299182"/>
                      <a:pt x="659568" y="321667"/>
                    </a:cubicBezTo>
                    <a:cubicBezTo>
                      <a:pt x="638332" y="344152"/>
                      <a:pt x="598358" y="329162"/>
                      <a:pt x="599607" y="351647"/>
                    </a:cubicBezTo>
                    <a:cubicBezTo>
                      <a:pt x="600856" y="374132"/>
                      <a:pt x="658319" y="425350"/>
                      <a:pt x="667063" y="456579"/>
                    </a:cubicBezTo>
                    <a:cubicBezTo>
                      <a:pt x="675807" y="487808"/>
                      <a:pt x="674557" y="521536"/>
                      <a:pt x="652072" y="539024"/>
                    </a:cubicBezTo>
                    <a:cubicBezTo>
                      <a:pt x="629587" y="556513"/>
                      <a:pt x="564630" y="540274"/>
                      <a:pt x="532151" y="561510"/>
                    </a:cubicBezTo>
                    <a:cubicBezTo>
                      <a:pt x="499672" y="582746"/>
                      <a:pt x="493426" y="647703"/>
                      <a:pt x="457200" y="666441"/>
                    </a:cubicBezTo>
                    <a:cubicBezTo>
                      <a:pt x="420974" y="685179"/>
                      <a:pt x="353518" y="687677"/>
                      <a:pt x="314794" y="673936"/>
                    </a:cubicBezTo>
                    <a:cubicBezTo>
                      <a:pt x="276070" y="660195"/>
                      <a:pt x="269823" y="602733"/>
                      <a:pt x="224853" y="583995"/>
                    </a:cubicBezTo>
                    <a:cubicBezTo>
                      <a:pt x="179883" y="565257"/>
                      <a:pt x="82446" y="593989"/>
                      <a:pt x="44971" y="561510"/>
                    </a:cubicBezTo>
                    <a:cubicBezTo>
                      <a:pt x="7496" y="529031"/>
                      <a:pt x="0" y="447834"/>
                      <a:pt x="0" y="389123"/>
                    </a:cubicBezTo>
                    <a:cubicBezTo>
                      <a:pt x="0" y="330412"/>
                      <a:pt x="24984" y="272949"/>
                      <a:pt x="44971" y="209241"/>
                    </a:cubicBezTo>
                    <a:cubicBezTo>
                      <a:pt x="64958" y="145533"/>
                      <a:pt x="72453" y="34356"/>
                      <a:pt x="119922" y="6874"/>
                    </a:cubicBezTo>
                    <a:cubicBezTo>
                      <a:pt x="167391" y="-20608"/>
                      <a:pt x="258581" y="43100"/>
                      <a:pt x="329784" y="44349"/>
                    </a:cubicBezTo>
                    <a:cubicBezTo>
                      <a:pt x="400987" y="45598"/>
                      <a:pt x="503420" y="-1870"/>
                      <a:pt x="547141" y="14369"/>
                    </a:cubicBezTo>
                    <a:cubicBezTo>
                      <a:pt x="590862" y="30608"/>
                      <a:pt x="535898" y="94317"/>
                      <a:pt x="562131" y="119300"/>
                    </a:cubicBezTo>
                    <a:close/>
                  </a:path>
                </a:pathLst>
              </a:custGeom>
              <a:noFill/>
              <a:ln w="15875" cap="flat" cmpd="sng" algn="ctr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2" name="Textfeld 11"/>
              <p:cNvSpPr txBox="1"/>
              <p:nvPr/>
            </p:nvSpPr>
            <p:spPr>
              <a:xfrm>
                <a:off x="6578770" y="1989022"/>
                <a:ext cx="2744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4" name="Textfeld 113"/>
              <p:cNvSpPr txBox="1"/>
              <p:nvPr/>
            </p:nvSpPr>
            <p:spPr>
              <a:xfrm>
                <a:off x="6014454" y="2284820"/>
                <a:ext cx="2744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5" name="Textfeld 114"/>
              <p:cNvSpPr txBox="1"/>
              <p:nvPr/>
            </p:nvSpPr>
            <p:spPr>
              <a:xfrm>
                <a:off x="6129504" y="1602538"/>
                <a:ext cx="2744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AT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+</a:t>
                </a:r>
                <a:endParaRPr lang="de-AT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16" name="Textfeld 115"/>
            <p:cNvSpPr txBox="1"/>
            <p:nvPr/>
          </p:nvSpPr>
          <p:spPr>
            <a:xfrm>
              <a:off x="5539476" y="1811297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dirty="0" smtClean="0">
                  <a:solidFill>
                    <a:schemeClr val="accent5">
                      <a:lumMod val="75000"/>
                    </a:schemeClr>
                  </a:solidFill>
                </a:rPr>
                <a:t>+</a:t>
              </a:r>
              <a:endParaRPr lang="de-AT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2" name="Gruppieren 21"/>
            <p:cNvGrpSpPr/>
            <p:nvPr/>
          </p:nvGrpSpPr>
          <p:grpSpPr>
            <a:xfrm>
              <a:off x="7335383" y="1589232"/>
              <a:ext cx="953471" cy="910083"/>
              <a:chOff x="3386251" y="3342807"/>
              <a:chExt cx="953471" cy="910083"/>
            </a:xfrm>
          </p:grpSpPr>
          <p:grpSp>
            <p:nvGrpSpPr>
              <p:cNvPr id="20" name="Gruppieren 19"/>
              <p:cNvGrpSpPr/>
              <p:nvPr/>
            </p:nvGrpSpPr>
            <p:grpSpPr>
              <a:xfrm>
                <a:off x="3465775" y="3376362"/>
                <a:ext cx="810377" cy="814614"/>
                <a:chOff x="4639456" y="2973859"/>
                <a:chExt cx="810377" cy="814614"/>
              </a:xfrm>
            </p:grpSpPr>
            <p:sp>
              <p:nvSpPr>
                <p:cNvPr id="119" name="Ellipse 118"/>
                <p:cNvSpPr/>
                <p:nvPr/>
              </p:nvSpPr>
              <p:spPr bwMode="auto">
                <a:xfrm>
                  <a:off x="4892042" y="3240600"/>
                  <a:ext cx="344774" cy="34086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120" name="Freihandform 119"/>
                <p:cNvSpPr/>
                <p:nvPr/>
              </p:nvSpPr>
              <p:spPr bwMode="auto">
                <a:xfrm>
                  <a:off x="4859675" y="3240600"/>
                  <a:ext cx="377142" cy="340868"/>
                </a:xfrm>
                <a:custGeom>
                  <a:avLst/>
                  <a:gdLst>
                    <a:gd name="connsiteX0" fmla="*/ 298876 w 531476"/>
                    <a:gd name="connsiteY0" fmla="*/ 67614 h 525768"/>
                    <a:gd name="connsiteX1" fmla="*/ 373827 w 531476"/>
                    <a:gd name="connsiteY1" fmla="*/ 158 h 525768"/>
                    <a:gd name="connsiteX2" fmla="*/ 448778 w 531476"/>
                    <a:gd name="connsiteY2" fmla="*/ 52624 h 525768"/>
                    <a:gd name="connsiteX3" fmla="*/ 448778 w 531476"/>
                    <a:gd name="connsiteY3" fmla="*/ 165050 h 525768"/>
                    <a:gd name="connsiteX4" fmla="*/ 531224 w 531476"/>
                    <a:gd name="connsiteY4" fmla="*/ 314952 h 525768"/>
                    <a:gd name="connsiteX5" fmla="*/ 471263 w 531476"/>
                    <a:gd name="connsiteY5" fmla="*/ 487339 h 525768"/>
                    <a:gd name="connsiteX6" fmla="*/ 381322 w 531476"/>
                    <a:gd name="connsiteY6" fmla="*/ 449863 h 525768"/>
                    <a:gd name="connsiteX7" fmla="*/ 276391 w 531476"/>
                    <a:gd name="connsiteY7" fmla="*/ 517319 h 525768"/>
                    <a:gd name="connsiteX8" fmla="*/ 156469 w 531476"/>
                    <a:gd name="connsiteY8" fmla="*/ 509824 h 525768"/>
                    <a:gd name="connsiteX9" fmla="*/ 141479 w 531476"/>
                    <a:gd name="connsiteY9" fmla="*/ 382408 h 525768"/>
                    <a:gd name="connsiteX10" fmla="*/ 6568 w 531476"/>
                    <a:gd name="connsiteY10" fmla="*/ 307457 h 525768"/>
                    <a:gd name="connsiteX11" fmla="*/ 36548 w 531476"/>
                    <a:gd name="connsiteY11" fmla="*/ 142565 h 525768"/>
                    <a:gd name="connsiteX12" fmla="*/ 171460 w 531476"/>
                    <a:gd name="connsiteY12" fmla="*/ 150060 h 525768"/>
                    <a:gd name="connsiteX13" fmla="*/ 298876 w 531476"/>
                    <a:gd name="connsiteY13" fmla="*/ 67614 h 525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31476" h="525768">
                      <a:moveTo>
                        <a:pt x="298876" y="67614"/>
                      </a:moveTo>
                      <a:cubicBezTo>
                        <a:pt x="332604" y="42630"/>
                        <a:pt x="348843" y="2656"/>
                        <a:pt x="373827" y="158"/>
                      </a:cubicBezTo>
                      <a:cubicBezTo>
                        <a:pt x="398811" y="-2340"/>
                        <a:pt x="436286" y="25142"/>
                        <a:pt x="448778" y="52624"/>
                      </a:cubicBezTo>
                      <a:cubicBezTo>
                        <a:pt x="461270" y="80106"/>
                        <a:pt x="435037" y="121329"/>
                        <a:pt x="448778" y="165050"/>
                      </a:cubicBezTo>
                      <a:cubicBezTo>
                        <a:pt x="462519" y="208771"/>
                        <a:pt x="527477" y="261237"/>
                        <a:pt x="531224" y="314952"/>
                      </a:cubicBezTo>
                      <a:cubicBezTo>
                        <a:pt x="534971" y="368667"/>
                        <a:pt x="496247" y="464854"/>
                        <a:pt x="471263" y="487339"/>
                      </a:cubicBezTo>
                      <a:cubicBezTo>
                        <a:pt x="446279" y="509824"/>
                        <a:pt x="413801" y="444866"/>
                        <a:pt x="381322" y="449863"/>
                      </a:cubicBezTo>
                      <a:cubicBezTo>
                        <a:pt x="348843" y="454860"/>
                        <a:pt x="313866" y="507326"/>
                        <a:pt x="276391" y="517319"/>
                      </a:cubicBezTo>
                      <a:cubicBezTo>
                        <a:pt x="238916" y="527312"/>
                        <a:pt x="178954" y="532309"/>
                        <a:pt x="156469" y="509824"/>
                      </a:cubicBezTo>
                      <a:cubicBezTo>
                        <a:pt x="133984" y="487339"/>
                        <a:pt x="166462" y="416136"/>
                        <a:pt x="141479" y="382408"/>
                      </a:cubicBezTo>
                      <a:cubicBezTo>
                        <a:pt x="116495" y="348680"/>
                        <a:pt x="24057" y="347431"/>
                        <a:pt x="6568" y="307457"/>
                      </a:cubicBezTo>
                      <a:cubicBezTo>
                        <a:pt x="-10921" y="267483"/>
                        <a:pt x="9066" y="168798"/>
                        <a:pt x="36548" y="142565"/>
                      </a:cubicBezTo>
                      <a:cubicBezTo>
                        <a:pt x="64030" y="116332"/>
                        <a:pt x="128988" y="167548"/>
                        <a:pt x="171460" y="150060"/>
                      </a:cubicBezTo>
                      <a:cubicBezTo>
                        <a:pt x="213932" y="132572"/>
                        <a:pt x="265148" y="92598"/>
                        <a:pt x="298876" y="67614"/>
                      </a:cubicBezTo>
                      <a:close/>
                    </a:path>
                  </a:pathLst>
                </a:custGeom>
                <a:noFill/>
                <a:ln w="15875" cap="flat" cmpd="sng" algn="ctr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14" name="Freihandform 13"/>
                <p:cNvSpPr/>
                <p:nvPr/>
              </p:nvSpPr>
              <p:spPr bwMode="auto">
                <a:xfrm>
                  <a:off x="4859675" y="3162925"/>
                  <a:ext cx="430668" cy="479685"/>
                </a:xfrm>
                <a:custGeom>
                  <a:avLst/>
                  <a:gdLst>
                    <a:gd name="connsiteX0" fmla="*/ 532267 w 652622"/>
                    <a:gd name="connsiteY0" fmla="*/ 117782 h 613238"/>
                    <a:gd name="connsiteX1" fmla="*/ 614713 w 652622"/>
                    <a:gd name="connsiteY1" fmla="*/ 170248 h 613238"/>
                    <a:gd name="connsiteX2" fmla="*/ 652189 w 652622"/>
                    <a:gd name="connsiteY2" fmla="*/ 267684 h 613238"/>
                    <a:gd name="connsiteX3" fmla="*/ 592228 w 652622"/>
                    <a:gd name="connsiteY3" fmla="*/ 372615 h 613238"/>
                    <a:gd name="connsiteX4" fmla="*/ 562248 w 652622"/>
                    <a:gd name="connsiteY4" fmla="*/ 559992 h 613238"/>
                    <a:gd name="connsiteX5" fmla="*/ 382366 w 652622"/>
                    <a:gd name="connsiteY5" fmla="*/ 545002 h 613238"/>
                    <a:gd name="connsiteX6" fmla="*/ 299920 w 652622"/>
                    <a:gd name="connsiteY6" fmla="*/ 612458 h 613238"/>
                    <a:gd name="connsiteX7" fmla="*/ 127533 w 652622"/>
                    <a:gd name="connsiteY7" fmla="*/ 492536 h 613238"/>
                    <a:gd name="connsiteX8" fmla="*/ 165008 w 652622"/>
                    <a:gd name="connsiteY8" fmla="*/ 402595 h 613238"/>
                    <a:gd name="connsiteX9" fmla="*/ 7612 w 652622"/>
                    <a:gd name="connsiteY9" fmla="*/ 365120 h 613238"/>
                    <a:gd name="connsiteX10" fmla="*/ 37592 w 652622"/>
                    <a:gd name="connsiteY10" fmla="*/ 192733 h 613238"/>
                    <a:gd name="connsiteX11" fmla="*/ 150018 w 652622"/>
                    <a:gd name="connsiteY11" fmla="*/ 5356 h 613238"/>
                    <a:gd name="connsiteX12" fmla="*/ 314910 w 652622"/>
                    <a:gd name="connsiteY12" fmla="*/ 50327 h 613238"/>
                    <a:gd name="connsiteX13" fmla="*/ 419841 w 652622"/>
                    <a:gd name="connsiteY13" fmla="*/ 42831 h 613238"/>
                    <a:gd name="connsiteX14" fmla="*/ 532267 w 652622"/>
                    <a:gd name="connsiteY14" fmla="*/ 117782 h 61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52622" h="613238">
                      <a:moveTo>
                        <a:pt x="532267" y="117782"/>
                      </a:moveTo>
                      <a:cubicBezTo>
                        <a:pt x="564746" y="139018"/>
                        <a:pt x="594726" y="145264"/>
                        <a:pt x="614713" y="170248"/>
                      </a:cubicBezTo>
                      <a:cubicBezTo>
                        <a:pt x="634700" y="195232"/>
                        <a:pt x="655936" y="233956"/>
                        <a:pt x="652189" y="267684"/>
                      </a:cubicBezTo>
                      <a:cubicBezTo>
                        <a:pt x="648442" y="301412"/>
                        <a:pt x="607218" y="323897"/>
                        <a:pt x="592228" y="372615"/>
                      </a:cubicBezTo>
                      <a:cubicBezTo>
                        <a:pt x="577238" y="421333"/>
                        <a:pt x="597225" y="531261"/>
                        <a:pt x="562248" y="559992"/>
                      </a:cubicBezTo>
                      <a:cubicBezTo>
                        <a:pt x="527271" y="588723"/>
                        <a:pt x="426087" y="536258"/>
                        <a:pt x="382366" y="545002"/>
                      </a:cubicBezTo>
                      <a:cubicBezTo>
                        <a:pt x="338645" y="553746"/>
                        <a:pt x="342392" y="621202"/>
                        <a:pt x="299920" y="612458"/>
                      </a:cubicBezTo>
                      <a:cubicBezTo>
                        <a:pt x="257448" y="603714"/>
                        <a:pt x="150018" y="527513"/>
                        <a:pt x="127533" y="492536"/>
                      </a:cubicBezTo>
                      <a:cubicBezTo>
                        <a:pt x="105048" y="457559"/>
                        <a:pt x="184995" y="423831"/>
                        <a:pt x="165008" y="402595"/>
                      </a:cubicBezTo>
                      <a:cubicBezTo>
                        <a:pt x="145021" y="381359"/>
                        <a:pt x="28848" y="400097"/>
                        <a:pt x="7612" y="365120"/>
                      </a:cubicBezTo>
                      <a:cubicBezTo>
                        <a:pt x="-13624" y="330143"/>
                        <a:pt x="13858" y="252694"/>
                        <a:pt x="37592" y="192733"/>
                      </a:cubicBezTo>
                      <a:cubicBezTo>
                        <a:pt x="61326" y="132772"/>
                        <a:pt x="103798" y="29090"/>
                        <a:pt x="150018" y="5356"/>
                      </a:cubicBezTo>
                      <a:cubicBezTo>
                        <a:pt x="196238" y="-18378"/>
                        <a:pt x="269940" y="44081"/>
                        <a:pt x="314910" y="50327"/>
                      </a:cubicBezTo>
                      <a:cubicBezTo>
                        <a:pt x="359880" y="56573"/>
                        <a:pt x="381117" y="34087"/>
                        <a:pt x="419841" y="42831"/>
                      </a:cubicBezTo>
                      <a:cubicBezTo>
                        <a:pt x="458565" y="51575"/>
                        <a:pt x="499788" y="96546"/>
                        <a:pt x="532267" y="117782"/>
                      </a:cubicBezTo>
                      <a:close/>
                    </a:path>
                  </a:pathLst>
                </a:custGeom>
                <a:noFill/>
                <a:ln w="15875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15" name="Freihandform 14"/>
                <p:cNvSpPr/>
                <p:nvPr/>
              </p:nvSpPr>
              <p:spPr bwMode="auto">
                <a:xfrm>
                  <a:off x="4807841" y="3110459"/>
                  <a:ext cx="546802" cy="532151"/>
                </a:xfrm>
                <a:custGeom>
                  <a:avLst/>
                  <a:gdLst>
                    <a:gd name="connsiteX0" fmla="*/ 724698 w 795053"/>
                    <a:gd name="connsiteY0" fmla="*/ 419524 h 794173"/>
                    <a:gd name="connsiteX1" fmla="*/ 762173 w 795053"/>
                    <a:gd name="connsiteY1" fmla="*/ 457000 h 794173"/>
                    <a:gd name="connsiteX2" fmla="*/ 792154 w 795053"/>
                    <a:gd name="connsiteY2" fmla="*/ 591911 h 794173"/>
                    <a:gd name="connsiteX3" fmla="*/ 687222 w 795053"/>
                    <a:gd name="connsiteY3" fmla="*/ 621892 h 794173"/>
                    <a:gd name="connsiteX4" fmla="*/ 649747 w 795053"/>
                    <a:gd name="connsiteY4" fmla="*/ 741813 h 794173"/>
                    <a:gd name="connsiteX5" fmla="*/ 424894 w 795053"/>
                    <a:gd name="connsiteY5" fmla="*/ 749308 h 794173"/>
                    <a:gd name="connsiteX6" fmla="*/ 237517 w 795053"/>
                    <a:gd name="connsiteY6" fmla="*/ 786783 h 794173"/>
                    <a:gd name="connsiteX7" fmla="*/ 140081 w 795053"/>
                    <a:gd name="connsiteY7" fmla="*/ 584416 h 794173"/>
                    <a:gd name="connsiteX8" fmla="*/ 20160 w 795053"/>
                    <a:gd name="connsiteY8" fmla="*/ 479485 h 794173"/>
                    <a:gd name="connsiteX9" fmla="*/ 12665 w 795053"/>
                    <a:gd name="connsiteY9" fmla="*/ 262128 h 794173"/>
                    <a:gd name="connsiteX10" fmla="*/ 147576 w 795053"/>
                    <a:gd name="connsiteY10" fmla="*/ 239642 h 794173"/>
                    <a:gd name="connsiteX11" fmla="*/ 215032 w 795053"/>
                    <a:gd name="connsiteY11" fmla="*/ 7295 h 794173"/>
                    <a:gd name="connsiteX12" fmla="*/ 349944 w 795053"/>
                    <a:gd name="connsiteY12" fmla="*/ 67256 h 794173"/>
                    <a:gd name="connsiteX13" fmla="*/ 424894 w 795053"/>
                    <a:gd name="connsiteY13" fmla="*/ 157197 h 794173"/>
                    <a:gd name="connsiteX14" fmla="*/ 582291 w 795053"/>
                    <a:gd name="connsiteY14" fmla="*/ 29780 h 794173"/>
                    <a:gd name="connsiteX15" fmla="*/ 634757 w 795053"/>
                    <a:gd name="connsiteY15" fmla="*/ 187177 h 794173"/>
                    <a:gd name="connsiteX16" fmla="*/ 747183 w 795053"/>
                    <a:gd name="connsiteY16" fmla="*/ 337078 h 794173"/>
                    <a:gd name="connsiteX17" fmla="*/ 724698 w 795053"/>
                    <a:gd name="connsiteY17" fmla="*/ 419524 h 7941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95053" h="794173">
                      <a:moveTo>
                        <a:pt x="724698" y="419524"/>
                      </a:moveTo>
                      <a:cubicBezTo>
                        <a:pt x="727196" y="439511"/>
                        <a:pt x="750930" y="428269"/>
                        <a:pt x="762173" y="457000"/>
                      </a:cubicBezTo>
                      <a:cubicBezTo>
                        <a:pt x="773416" y="485731"/>
                        <a:pt x="804646" y="564429"/>
                        <a:pt x="792154" y="591911"/>
                      </a:cubicBezTo>
                      <a:cubicBezTo>
                        <a:pt x="779662" y="619393"/>
                        <a:pt x="710956" y="596908"/>
                        <a:pt x="687222" y="621892"/>
                      </a:cubicBezTo>
                      <a:cubicBezTo>
                        <a:pt x="663488" y="646876"/>
                        <a:pt x="693468" y="720577"/>
                        <a:pt x="649747" y="741813"/>
                      </a:cubicBezTo>
                      <a:cubicBezTo>
                        <a:pt x="606026" y="763049"/>
                        <a:pt x="493599" y="741813"/>
                        <a:pt x="424894" y="749308"/>
                      </a:cubicBezTo>
                      <a:cubicBezTo>
                        <a:pt x="356189" y="756803"/>
                        <a:pt x="284986" y="814265"/>
                        <a:pt x="237517" y="786783"/>
                      </a:cubicBezTo>
                      <a:cubicBezTo>
                        <a:pt x="190048" y="759301"/>
                        <a:pt x="176307" y="635632"/>
                        <a:pt x="140081" y="584416"/>
                      </a:cubicBezTo>
                      <a:cubicBezTo>
                        <a:pt x="103855" y="533200"/>
                        <a:pt x="41396" y="533200"/>
                        <a:pt x="20160" y="479485"/>
                      </a:cubicBezTo>
                      <a:cubicBezTo>
                        <a:pt x="-1076" y="425770"/>
                        <a:pt x="-8571" y="302102"/>
                        <a:pt x="12665" y="262128"/>
                      </a:cubicBezTo>
                      <a:cubicBezTo>
                        <a:pt x="33901" y="222154"/>
                        <a:pt x="113848" y="282114"/>
                        <a:pt x="147576" y="239642"/>
                      </a:cubicBezTo>
                      <a:cubicBezTo>
                        <a:pt x="181304" y="197170"/>
                        <a:pt x="181304" y="36026"/>
                        <a:pt x="215032" y="7295"/>
                      </a:cubicBezTo>
                      <a:cubicBezTo>
                        <a:pt x="248760" y="-21436"/>
                        <a:pt x="314967" y="42272"/>
                        <a:pt x="349944" y="67256"/>
                      </a:cubicBezTo>
                      <a:cubicBezTo>
                        <a:pt x="384921" y="92240"/>
                        <a:pt x="386170" y="163443"/>
                        <a:pt x="424894" y="157197"/>
                      </a:cubicBezTo>
                      <a:cubicBezTo>
                        <a:pt x="463618" y="150951"/>
                        <a:pt x="547314" y="24783"/>
                        <a:pt x="582291" y="29780"/>
                      </a:cubicBezTo>
                      <a:cubicBezTo>
                        <a:pt x="617268" y="34777"/>
                        <a:pt x="607275" y="135961"/>
                        <a:pt x="634757" y="187177"/>
                      </a:cubicBezTo>
                      <a:cubicBezTo>
                        <a:pt x="662239" y="238393"/>
                        <a:pt x="733442" y="298354"/>
                        <a:pt x="747183" y="337078"/>
                      </a:cubicBezTo>
                      <a:cubicBezTo>
                        <a:pt x="760924" y="375802"/>
                        <a:pt x="722200" y="399537"/>
                        <a:pt x="724698" y="419524"/>
                      </a:cubicBezTo>
                      <a:close/>
                    </a:path>
                  </a:pathLst>
                </a:custGeom>
                <a:noFill/>
                <a:ln w="15875" cap="flat" cmpd="sng" algn="ctr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17" name="Freihandform 16"/>
                <p:cNvSpPr/>
                <p:nvPr/>
              </p:nvSpPr>
              <p:spPr bwMode="auto">
                <a:xfrm>
                  <a:off x="4756684" y="3072983"/>
                  <a:ext cx="612950" cy="605879"/>
                </a:xfrm>
                <a:custGeom>
                  <a:avLst/>
                  <a:gdLst>
                    <a:gd name="connsiteX0" fmla="*/ 695624 w 883909"/>
                    <a:gd name="connsiteY0" fmla="*/ 241054 h 933704"/>
                    <a:gd name="connsiteX1" fmla="*/ 860516 w 883909"/>
                    <a:gd name="connsiteY1" fmla="*/ 316004 h 933704"/>
                    <a:gd name="connsiteX2" fmla="*/ 845526 w 883909"/>
                    <a:gd name="connsiteY2" fmla="*/ 458411 h 933704"/>
                    <a:gd name="connsiteX3" fmla="*/ 883001 w 883909"/>
                    <a:gd name="connsiteY3" fmla="*/ 600818 h 933704"/>
                    <a:gd name="connsiteX4" fmla="*/ 800555 w 883909"/>
                    <a:gd name="connsiteY4" fmla="*/ 750719 h 933704"/>
                    <a:gd name="connsiteX5" fmla="*/ 770575 w 883909"/>
                    <a:gd name="connsiteY5" fmla="*/ 870641 h 933704"/>
                    <a:gd name="connsiteX6" fmla="*/ 620673 w 883909"/>
                    <a:gd name="connsiteY6" fmla="*/ 878136 h 933704"/>
                    <a:gd name="connsiteX7" fmla="*/ 455781 w 883909"/>
                    <a:gd name="connsiteY7" fmla="*/ 893126 h 933704"/>
                    <a:gd name="connsiteX8" fmla="*/ 268404 w 883909"/>
                    <a:gd name="connsiteY8" fmla="*/ 930601 h 933704"/>
                    <a:gd name="connsiteX9" fmla="*/ 170968 w 883909"/>
                    <a:gd name="connsiteY9" fmla="*/ 803185 h 933704"/>
                    <a:gd name="connsiteX10" fmla="*/ 193453 w 883909"/>
                    <a:gd name="connsiteY10" fmla="*/ 705749 h 933704"/>
                    <a:gd name="connsiteX11" fmla="*/ 6076 w 883909"/>
                    <a:gd name="connsiteY11" fmla="*/ 608313 h 933704"/>
                    <a:gd name="connsiteX12" fmla="*/ 43552 w 883909"/>
                    <a:gd name="connsiteY12" fmla="*/ 488391 h 933704"/>
                    <a:gd name="connsiteX13" fmla="*/ 21067 w 883909"/>
                    <a:gd name="connsiteY13" fmla="*/ 263539 h 933704"/>
                    <a:gd name="connsiteX14" fmla="*/ 193453 w 883909"/>
                    <a:gd name="connsiteY14" fmla="*/ 188588 h 933704"/>
                    <a:gd name="connsiteX15" fmla="*/ 313375 w 883909"/>
                    <a:gd name="connsiteY15" fmla="*/ 1211 h 933704"/>
                    <a:gd name="connsiteX16" fmla="*/ 508247 w 883909"/>
                    <a:gd name="connsiteY16" fmla="*/ 106142 h 933704"/>
                    <a:gd name="connsiteX17" fmla="*/ 665644 w 883909"/>
                    <a:gd name="connsiteY17" fmla="*/ 68667 h 933704"/>
                    <a:gd name="connsiteX18" fmla="*/ 695624 w 883909"/>
                    <a:gd name="connsiteY18" fmla="*/ 241054 h 9337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883909" h="933704">
                      <a:moveTo>
                        <a:pt x="695624" y="241054"/>
                      </a:moveTo>
                      <a:cubicBezTo>
                        <a:pt x="728103" y="282277"/>
                        <a:pt x="835532" y="279778"/>
                        <a:pt x="860516" y="316004"/>
                      </a:cubicBezTo>
                      <a:cubicBezTo>
                        <a:pt x="885500" y="352230"/>
                        <a:pt x="841778" y="410942"/>
                        <a:pt x="845526" y="458411"/>
                      </a:cubicBezTo>
                      <a:cubicBezTo>
                        <a:pt x="849274" y="505880"/>
                        <a:pt x="890496" y="552100"/>
                        <a:pt x="883001" y="600818"/>
                      </a:cubicBezTo>
                      <a:cubicBezTo>
                        <a:pt x="875506" y="649536"/>
                        <a:pt x="819293" y="705749"/>
                        <a:pt x="800555" y="750719"/>
                      </a:cubicBezTo>
                      <a:cubicBezTo>
                        <a:pt x="781817" y="795689"/>
                        <a:pt x="800555" y="849405"/>
                        <a:pt x="770575" y="870641"/>
                      </a:cubicBezTo>
                      <a:cubicBezTo>
                        <a:pt x="740595" y="891877"/>
                        <a:pt x="673139" y="874389"/>
                        <a:pt x="620673" y="878136"/>
                      </a:cubicBezTo>
                      <a:cubicBezTo>
                        <a:pt x="568207" y="881883"/>
                        <a:pt x="514492" y="884382"/>
                        <a:pt x="455781" y="893126"/>
                      </a:cubicBezTo>
                      <a:cubicBezTo>
                        <a:pt x="397070" y="901870"/>
                        <a:pt x="315873" y="945591"/>
                        <a:pt x="268404" y="930601"/>
                      </a:cubicBezTo>
                      <a:cubicBezTo>
                        <a:pt x="220935" y="915611"/>
                        <a:pt x="183460" y="840660"/>
                        <a:pt x="170968" y="803185"/>
                      </a:cubicBezTo>
                      <a:cubicBezTo>
                        <a:pt x="158476" y="765710"/>
                        <a:pt x="220935" y="738228"/>
                        <a:pt x="193453" y="705749"/>
                      </a:cubicBezTo>
                      <a:cubicBezTo>
                        <a:pt x="165971" y="673270"/>
                        <a:pt x="31059" y="644539"/>
                        <a:pt x="6076" y="608313"/>
                      </a:cubicBezTo>
                      <a:cubicBezTo>
                        <a:pt x="-18907" y="572087"/>
                        <a:pt x="41054" y="545853"/>
                        <a:pt x="43552" y="488391"/>
                      </a:cubicBezTo>
                      <a:cubicBezTo>
                        <a:pt x="46050" y="430929"/>
                        <a:pt x="-3916" y="313506"/>
                        <a:pt x="21067" y="263539"/>
                      </a:cubicBezTo>
                      <a:cubicBezTo>
                        <a:pt x="46050" y="213572"/>
                        <a:pt x="144735" y="232309"/>
                        <a:pt x="193453" y="188588"/>
                      </a:cubicBezTo>
                      <a:cubicBezTo>
                        <a:pt x="242171" y="144867"/>
                        <a:pt x="260909" y="14952"/>
                        <a:pt x="313375" y="1211"/>
                      </a:cubicBezTo>
                      <a:cubicBezTo>
                        <a:pt x="365841" y="-12530"/>
                        <a:pt x="449535" y="94899"/>
                        <a:pt x="508247" y="106142"/>
                      </a:cubicBezTo>
                      <a:cubicBezTo>
                        <a:pt x="566958" y="117385"/>
                        <a:pt x="629418" y="43683"/>
                        <a:pt x="665644" y="68667"/>
                      </a:cubicBezTo>
                      <a:cubicBezTo>
                        <a:pt x="701870" y="93651"/>
                        <a:pt x="663145" y="199831"/>
                        <a:pt x="695624" y="241054"/>
                      </a:cubicBezTo>
                      <a:close/>
                    </a:path>
                  </a:pathLst>
                </a:custGeom>
                <a:noFill/>
                <a:ln w="15875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18" name="Freihandform 17"/>
                <p:cNvSpPr/>
                <p:nvPr/>
              </p:nvSpPr>
              <p:spPr bwMode="auto">
                <a:xfrm>
                  <a:off x="4699041" y="3027598"/>
                  <a:ext cx="702341" cy="682951"/>
                </a:xfrm>
                <a:custGeom>
                  <a:avLst/>
                  <a:gdLst>
                    <a:gd name="connsiteX0" fmla="*/ 390120 w 702341"/>
                    <a:gd name="connsiteY0" fmla="*/ 67871 h 682951"/>
                    <a:gd name="connsiteX1" fmla="*/ 487556 w 702341"/>
                    <a:gd name="connsiteY1" fmla="*/ 45386 h 682951"/>
                    <a:gd name="connsiteX2" fmla="*/ 577497 w 702341"/>
                    <a:gd name="connsiteY2" fmla="*/ 142822 h 682951"/>
                    <a:gd name="connsiteX3" fmla="*/ 607477 w 702341"/>
                    <a:gd name="connsiteY3" fmla="*/ 202782 h 682951"/>
                    <a:gd name="connsiteX4" fmla="*/ 689923 w 702341"/>
                    <a:gd name="connsiteY4" fmla="*/ 285228 h 682951"/>
                    <a:gd name="connsiteX5" fmla="*/ 697418 w 702341"/>
                    <a:gd name="connsiteY5" fmla="*/ 397654 h 682951"/>
                    <a:gd name="connsiteX6" fmla="*/ 644952 w 702341"/>
                    <a:gd name="connsiteY6" fmla="*/ 585032 h 682951"/>
                    <a:gd name="connsiteX7" fmla="*/ 622467 w 702341"/>
                    <a:gd name="connsiteY7" fmla="*/ 667477 h 682951"/>
                    <a:gd name="connsiteX8" fmla="*/ 442585 w 702341"/>
                    <a:gd name="connsiteY8" fmla="*/ 659982 h 682951"/>
                    <a:gd name="connsiteX9" fmla="*/ 337654 w 702341"/>
                    <a:gd name="connsiteY9" fmla="*/ 682468 h 682951"/>
                    <a:gd name="connsiteX10" fmla="*/ 202743 w 702341"/>
                    <a:gd name="connsiteY10" fmla="*/ 667477 h 682951"/>
                    <a:gd name="connsiteX11" fmla="*/ 127792 w 702341"/>
                    <a:gd name="connsiteY11" fmla="*/ 585032 h 682951"/>
                    <a:gd name="connsiteX12" fmla="*/ 142782 w 702341"/>
                    <a:gd name="connsiteY12" fmla="*/ 517576 h 682951"/>
                    <a:gd name="connsiteX13" fmla="*/ 45346 w 702341"/>
                    <a:gd name="connsiteY13" fmla="*/ 465110 h 682951"/>
                    <a:gd name="connsiteX14" fmla="*/ 375 w 702341"/>
                    <a:gd name="connsiteY14" fmla="*/ 345189 h 682951"/>
                    <a:gd name="connsiteX15" fmla="*/ 67831 w 702341"/>
                    <a:gd name="connsiteY15" fmla="*/ 307713 h 682951"/>
                    <a:gd name="connsiteX16" fmla="*/ 90316 w 702341"/>
                    <a:gd name="connsiteY16" fmla="*/ 157812 h 682951"/>
                    <a:gd name="connsiteX17" fmla="*/ 195248 w 702341"/>
                    <a:gd name="connsiteY17" fmla="*/ 90356 h 682951"/>
                    <a:gd name="connsiteX18" fmla="*/ 292684 w 702341"/>
                    <a:gd name="connsiteY18" fmla="*/ 415 h 682951"/>
                    <a:gd name="connsiteX19" fmla="*/ 390120 w 702341"/>
                    <a:gd name="connsiteY19" fmla="*/ 67871 h 6829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02341" h="682951">
                      <a:moveTo>
                        <a:pt x="390120" y="67871"/>
                      </a:moveTo>
                      <a:cubicBezTo>
                        <a:pt x="422599" y="75366"/>
                        <a:pt x="456326" y="32894"/>
                        <a:pt x="487556" y="45386"/>
                      </a:cubicBezTo>
                      <a:cubicBezTo>
                        <a:pt x="518786" y="57878"/>
                        <a:pt x="557510" y="116589"/>
                        <a:pt x="577497" y="142822"/>
                      </a:cubicBezTo>
                      <a:cubicBezTo>
                        <a:pt x="597484" y="169055"/>
                        <a:pt x="588739" y="179048"/>
                        <a:pt x="607477" y="202782"/>
                      </a:cubicBezTo>
                      <a:cubicBezTo>
                        <a:pt x="626215" y="226516"/>
                        <a:pt x="674933" y="252749"/>
                        <a:pt x="689923" y="285228"/>
                      </a:cubicBezTo>
                      <a:cubicBezTo>
                        <a:pt x="704913" y="317707"/>
                        <a:pt x="704913" y="347687"/>
                        <a:pt x="697418" y="397654"/>
                      </a:cubicBezTo>
                      <a:cubicBezTo>
                        <a:pt x="689923" y="447621"/>
                        <a:pt x="657444" y="540062"/>
                        <a:pt x="644952" y="585032"/>
                      </a:cubicBezTo>
                      <a:cubicBezTo>
                        <a:pt x="632460" y="630003"/>
                        <a:pt x="656195" y="654985"/>
                        <a:pt x="622467" y="667477"/>
                      </a:cubicBezTo>
                      <a:cubicBezTo>
                        <a:pt x="588739" y="679969"/>
                        <a:pt x="490054" y="657484"/>
                        <a:pt x="442585" y="659982"/>
                      </a:cubicBezTo>
                      <a:cubicBezTo>
                        <a:pt x="395116" y="662481"/>
                        <a:pt x="377628" y="681219"/>
                        <a:pt x="337654" y="682468"/>
                      </a:cubicBezTo>
                      <a:cubicBezTo>
                        <a:pt x="297680" y="683717"/>
                        <a:pt x="237720" y="683716"/>
                        <a:pt x="202743" y="667477"/>
                      </a:cubicBezTo>
                      <a:cubicBezTo>
                        <a:pt x="167766" y="651238"/>
                        <a:pt x="137785" y="610016"/>
                        <a:pt x="127792" y="585032"/>
                      </a:cubicBezTo>
                      <a:cubicBezTo>
                        <a:pt x="117798" y="560049"/>
                        <a:pt x="156523" y="537563"/>
                        <a:pt x="142782" y="517576"/>
                      </a:cubicBezTo>
                      <a:cubicBezTo>
                        <a:pt x="129041" y="497589"/>
                        <a:pt x="69080" y="493841"/>
                        <a:pt x="45346" y="465110"/>
                      </a:cubicBezTo>
                      <a:cubicBezTo>
                        <a:pt x="21611" y="436379"/>
                        <a:pt x="-3373" y="371422"/>
                        <a:pt x="375" y="345189"/>
                      </a:cubicBezTo>
                      <a:cubicBezTo>
                        <a:pt x="4123" y="318956"/>
                        <a:pt x="52841" y="338943"/>
                        <a:pt x="67831" y="307713"/>
                      </a:cubicBezTo>
                      <a:cubicBezTo>
                        <a:pt x="82821" y="276483"/>
                        <a:pt x="69080" y="194038"/>
                        <a:pt x="90316" y="157812"/>
                      </a:cubicBezTo>
                      <a:cubicBezTo>
                        <a:pt x="111552" y="121586"/>
                        <a:pt x="161520" y="116589"/>
                        <a:pt x="195248" y="90356"/>
                      </a:cubicBezTo>
                      <a:cubicBezTo>
                        <a:pt x="228976" y="64123"/>
                        <a:pt x="261455" y="6661"/>
                        <a:pt x="292684" y="415"/>
                      </a:cubicBezTo>
                      <a:cubicBezTo>
                        <a:pt x="323913" y="-5831"/>
                        <a:pt x="357641" y="60376"/>
                        <a:pt x="390120" y="67871"/>
                      </a:cubicBezTo>
                      <a:close/>
                    </a:path>
                  </a:pathLst>
                </a:custGeom>
                <a:noFill/>
                <a:ln w="15875" cap="flat" cmpd="sng" algn="ctr">
                  <a:solidFill>
                    <a:schemeClr val="tx2">
                      <a:lumMod val="75000"/>
                      <a:lumOff val="2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19" name="Freihandform 18"/>
                <p:cNvSpPr/>
                <p:nvPr/>
              </p:nvSpPr>
              <p:spPr bwMode="auto">
                <a:xfrm>
                  <a:off x="4639456" y="2973859"/>
                  <a:ext cx="810377" cy="814614"/>
                </a:xfrm>
                <a:custGeom>
                  <a:avLst/>
                  <a:gdLst>
                    <a:gd name="connsiteX0" fmla="*/ 434714 w 810377"/>
                    <a:gd name="connsiteY0" fmla="*/ 31669 h 814614"/>
                    <a:gd name="connsiteX1" fmla="*/ 532151 w 810377"/>
                    <a:gd name="connsiteY1" fmla="*/ 69144 h 814614"/>
                    <a:gd name="connsiteX2" fmla="*/ 644577 w 810377"/>
                    <a:gd name="connsiteY2" fmla="*/ 54154 h 814614"/>
                    <a:gd name="connsiteX3" fmla="*/ 644577 w 810377"/>
                    <a:gd name="connsiteY3" fmla="*/ 159085 h 814614"/>
                    <a:gd name="connsiteX4" fmla="*/ 749508 w 810377"/>
                    <a:gd name="connsiteY4" fmla="*/ 234036 h 814614"/>
                    <a:gd name="connsiteX5" fmla="*/ 786983 w 810377"/>
                    <a:gd name="connsiteY5" fmla="*/ 383938 h 814614"/>
                    <a:gd name="connsiteX6" fmla="*/ 771993 w 810377"/>
                    <a:gd name="connsiteY6" fmla="*/ 481374 h 814614"/>
                    <a:gd name="connsiteX7" fmla="*/ 809469 w 810377"/>
                    <a:gd name="connsiteY7" fmla="*/ 616285 h 814614"/>
                    <a:gd name="connsiteX8" fmla="*/ 727023 w 810377"/>
                    <a:gd name="connsiteY8" fmla="*/ 661256 h 814614"/>
                    <a:gd name="connsiteX9" fmla="*/ 712033 w 810377"/>
                    <a:gd name="connsiteY9" fmla="*/ 743702 h 814614"/>
                    <a:gd name="connsiteX10" fmla="*/ 577121 w 810377"/>
                    <a:gd name="connsiteY10" fmla="*/ 736207 h 814614"/>
                    <a:gd name="connsiteX11" fmla="*/ 562131 w 810377"/>
                    <a:gd name="connsiteY11" fmla="*/ 811157 h 814614"/>
                    <a:gd name="connsiteX12" fmla="*/ 442210 w 810377"/>
                    <a:gd name="connsiteY12" fmla="*/ 796167 h 814614"/>
                    <a:gd name="connsiteX13" fmla="*/ 307298 w 810377"/>
                    <a:gd name="connsiteY13" fmla="*/ 743702 h 814614"/>
                    <a:gd name="connsiteX14" fmla="*/ 157396 w 810377"/>
                    <a:gd name="connsiteY14" fmla="*/ 751197 h 814614"/>
                    <a:gd name="connsiteX15" fmla="*/ 157396 w 810377"/>
                    <a:gd name="connsiteY15" fmla="*/ 631275 h 814614"/>
                    <a:gd name="connsiteX16" fmla="*/ 112426 w 810377"/>
                    <a:gd name="connsiteY16" fmla="*/ 541334 h 814614"/>
                    <a:gd name="connsiteX17" fmla="*/ 0 w 810377"/>
                    <a:gd name="connsiteY17" fmla="*/ 421413 h 814614"/>
                    <a:gd name="connsiteX18" fmla="*/ 112426 w 810377"/>
                    <a:gd name="connsiteY18" fmla="*/ 279007 h 814614"/>
                    <a:gd name="connsiteX19" fmla="*/ 97436 w 810377"/>
                    <a:gd name="connsiteY19" fmla="*/ 114115 h 814614"/>
                    <a:gd name="connsiteX20" fmla="*/ 284813 w 810377"/>
                    <a:gd name="connsiteY20" fmla="*/ 76639 h 814614"/>
                    <a:gd name="connsiteX21" fmla="*/ 389744 w 810377"/>
                    <a:gd name="connsiteY21" fmla="*/ 1689 h 814614"/>
                    <a:gd name="connsiteX22" fmla="*/ 434714 w 810377"/>
                    <a:gd name="connsiteY22" fmla="*/ 31669 h 8146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810377" h="814614">
                      <a:moveTo>
                        <a:pt x="434714" y="31669"/>
                      </a:moveTo>
                      <a:cubicBezTo>
                        <a:pt x="458448" y="42911"/>
                        <a:pt x="497174" y="65397"/>
                        <a:pt x="532151" y="69144"/>
                      </a:cubicBezTo>
                      <a:cubicBezTo>
                        <a:pt x="567128" y="72891"/>
                        <a:pt x="625839" y="39164"/>
                        <a:pt x="644577" y="54154"/>
                      </a:cubicBezTo>
                      <a:cubicBezTo>
                        <a:pt x="663315" y="69144"/>
                        <a:pt x="627089" y="129105"/>
                        <a:pt x="644577" y="159085"/>
                      </a:cubicBezTo>
                      <a:cubicBezTo>
                        <a:pt x="662065" y="189065"/>
                        <a:pt x="725774" y="196561"/>
                        <a:pt x="749508" y="234036"/>
                      </a:cubicBezTo>
                      <a:cubicBezTo>
                        <a:pt x="773242" y="271512"/>
                        <a:pt x="783235" y="342715"/>
                        <a:pt x="786983" y="383938"/>
                      </a:cubicBezTo>
                      <a:cubicBezTo>
                        <a:pt x="790731" y="425161"/>
                        <a:pt x="768245" y="442650"/>
                        <a:pt x="771993" y="481374"/>
                      </a:cubicBezTo>
                      <a:cubicBezTo>
                        <a:pt x="775741" y="520098"/>
                        <a:pt x="816964" y="586305"/>
                        <a:pt x="809469" y="616285"/>
                      </a:cubicBezTo>
                      <a:cubicBezTo>
                        <a:pt x="801974" y="646265"/>
                        <a:pt x="743262" y="640020"/>
                        <a:pt x="727023" y="661256"/>
                      </a:cubicBezTo>
                      <a:cubicBezTo>
                        <a:pt x="710784" y="682492"/>
                        <a:pt x="737017" y="731210"/>
                        <a:pt x="712033" y="743702"/>
                      </a:cubicBezTo>
                      <a:cubicBezTo>
                        <a:pt x="687049" y="756194"/>
                        <a:pt x="602105" y="724965"/>
                        <a:pt x="577121" y="736207"/>
                      </a:cubicBezTo>
                      <a:cubicBezTo>
                        <a:pt x="552137" y="747450"/>
                        <a:pt x="584616" y="801164"/>
                        <a:pt x="562131" y="811157"/>
                      </a:cubicBezTo>
                      <a:cubicBezTo>
                        <a:pt x="539646" y="821150"/>
                        <a:pt x="484682" y="807410"/>
                        <a:pt x="442210" y="796167"/>
                      </a:cubicBezTo>
                      <a:cubicBezTo>
                        <a:pt x="399738" y="784925"/>
                        <a:pt x="354767" y="751197"/>
                        <a:pt x="307298" y="743702"/>
                      </a:cubicBezTo>
                      <a:cubicBezTo>
                        <a:pt x="259829" y="736207"/>
                        <a:pt x="182380" y="769935"/>
                        <a:pt x="157396" y="751197"/>
                      </a:cubicBezTo>
                      <a:cubicBezTo>
                        <a:pt x="132412" y="732459"/>
                        <a:pt x="164891" y="666252"/>
                        <a:pt x="157396" y="631275"/>
                      </a:cubicBezTo>
                      <a:cubicBezTo>
                        <a:pt x="149901" y="596298"/>
                        <a:pt x="138659" y="576311"/>
                        <a:pt x="112426" y="541334"/>
                      </a:cubicBezTo>
                      <a:cubicBezTo>
                        <a:pt x="86193" y="506357"/>
                        <a:pt x="0" y="465134"/>
                        <a:pt x="0" y="421413"/>
                      </a:cubicBezTo>
                      <a:cubicBezTo>
                        <a:pt x="0" y="377692"/>
                        <a:pt x="96187" y="330223"/>
                        <a:pt x="112426" y="279007"/>
                      </a:cubicBezTo>
                      <a:cubicBezTo>
                        <a:pt x="128665" y="227791"/>
                        <a:pt x="68705" y="147843"/>
                        <a:pt x="97436" y="114115"/>
                      </a:cubicBezTo>
                      <a:cubicBezTo>
                        <a:pt x="126167" y="80387"/>
                        <a:pt x="236095" y="95377"/>
                        <a:pt x="284813" y="76639"/>
                      </a:cubicBezTo>
                      <a:cubicBezTo>
                        <a:pt x="333531" y="57901"/>
                        <a:pt x="361013" y="10433"/>
                        <a:pt x="389744" y="1689"/>
                      </a:cubicBezTo>
                      <a:cubicBezTo>
                        <a:pt x="418475" y="-7055"/>
                        <a:pt x="410980" y="20427"/>
                        <a:pt x="434714" y="31669"/>
                      </a:cubicBezTo>
                      <a:close/>
                    </a:path>
                  </a:pathLst>
                </a:custGeom>
                <a:noFill/>
                <a:ln w="15875" cap="flat" cmpd="sng" algn="ctr">
                  <a:solidFill>
                    <a:schemeClr val="accent5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sp>
            <p:nvSpPr>
              <p:cNvPr id="21" name="Freihandform 20"/>
              <p:cNvSpPr/>
              <p:nvPr/>
            </p:nvSpPr>
            <p:spPr bwMode="auto">
              <a:xfrm>
                <a:off x="3386251" y="3342807"/>
                <a:ext cx="953471" cy="910083"/>
              </a:xfrm>
              <a:custGeom>
                <a:avLst/>
                <a:gdLst>
                  <a:gd name="connsiteX0" fmla="*/ 593638 w 953471"/>
                  <a:gd name="connsiteY0" fmla="*/ 52465 h 910083"/>
                  <a:gd name="connsiteX1" fmla="*/ 766024 w 953471"/>
                  <a:gd name="connsiteY1" fmla="*/ 52465 h 910083"/>
                  <a:gd name="connsiteX2" fmla="*/ 781015 w 953471"/>
                  <a:gd name="connsiteY2" fmla="*/ 157396 h 910083"/>
                  <a:gd name="connsiteX3" fmla="*/ 870956 w 953471"/>
                  <a:gd name="connsiteY3" fmla="*/ 254832 h 910083"/>
                  <a:gd name="connsiteX4" fmla="*/ 953401 w 953471"/>
                  <a:gd name="connsiteY4" fmla="*/ 307298 h 910083"/>
                  <a:gd name="connsiteX5" fmla="*/ 885946 w 953471"/>
                  <a:gd name="connsiteY5" fmla="*/ 442209 h 910083"/>
                  <a:gd name="connsiteX6" fmla="*/ 923421 w 953471"/>
                  <a:gd name="connsiteY6" fmla="*/ 532150 h 910083"/>
                  <a:gd name="connsiteX7" fmla="*/ 908431 w 953471"/>
                  <a:gd name="connsiteY7" fmla="*/ 652072 h 910083"/>
                  <a:gd name="connsiteX8" fmla="*/ 863460 w 953471"/>
                  <a:gd name="connsiteY8" fmla="*/ 794478 h 910083"/>
                  <a:gd name="connsiteX9" fmla="*/ 721054 w 953471"/>
                  <a:gd name="connsiteY9" fmla="*/ 861934 h 910083"/>
                  <a:gd name="connsiteX10" fmla="*/ 458726 w 953471"/>
                  <a:gd name="connsiteY10" fmla="*/ 899409 h 910083"/>
                  <a:gd name="connsiteX11" fmla="*/ 458726 w 953471"/>
                  <a:gd name="connsiteY11" fmla="*/ 839449 h 910083"/>
                  <a:gd name="connsiteX12" fmla="*/ 293834 w 953471"/>
                  <a:gd name="connsiteY12" fmla="*/ 854439 h 910083"/>
                  <a:gd name="connsiteX13" fmla="*/ 278844 w 953471"/>
                  <a:gd name="connsiteY13" fmla="*/ 899409 h 910083"/>
                  <a:gd name="connsiteX14" fmla="*/ 136438 w 953471"/>
                  <a:gd name="connsiteY14" fmla="*/ 629586 h 910083"/>
                  <a:gd name="connsiteX15" fmla="*/ 1526 w 953471"/>
                  <a:gd name="connsiteY15" fmla="*/ 464695 h 910083"/>
                  <a:gd name="connsiteX16" fmla="*/ 68982 w 953471"/>
                  <a:gd name="connsiteY16" fmla="*/ 344773 h 910083"/>
                  <a:gd name="connsiteX17" fmla="*/ 151428 w 953471"/>
                  <a:gd name="connsiteY17" fmla="*/ 119921 h 910083"/>
                  <a:gd name="connsiteX18" fmla="*/ 308824 w 953471"/>
                  <a:gd name="connsiteY18" fmla="*/ 59960 h 910083"/>
                  <a:gd name="connsiteX19" fmla="*/ 518687 w 953471"/>
                  <a:gd name="connsiteY19" fmla="*/ 0 h 910083"/>
                  <a:gd name="connsiteX20" fmla="*/ 593638 w 953471"/>
                  <a:gd name="connsiteY20" fmla="*/ 52465 h 910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53471" h="910083">
                    <a:moveTo>
                      <a:pt x="593638" y="52465"/>
                    </a:moveTo>
                    <a:cubicBezTo>
                      <a:pt x="634861" y="61209"/>
                      <a:pt x="734795" y="34976"/>
                      <a:pt x="766024" y="52465"/>
                    </a:cubicBezTo>
                    <a:cubicBezTo>
                      <a:pt x="797254" y="69954"/>
                      <a:pt x="763526" y="123668"/>
                      <a:pt x="781015" y="157396"/>
                    </a:cubicBezTo>
                    <a:cubicBezTo>
                      <a:pt x="798504" y="191124"/>
                      <a:pt x="842225" y="229848"/>
                      <a:pt x="870956" y="254832"/>
                    </a:cubicBezTo>
                    <a:cubicBezTo>
                      <a:pt x="899687" y="279816"/>
                      <a:pt x="950903" y="276069"/>
                      <a:pt x="953401" y="307298"/>
                    </a:cubicBezTo>
                    <a:cubicBezTo>
                      <a:pt x="955899" y="338527"/>
                      <a:pt x="890943" y="404734"/>
                      <a:pt x="885946" y="442209"/>
                    </a:cubicBezTo>
                    <a:cubicBezTo>
                      <a:pt x="880949" y="479684"/>
                      <a:pt x="919674" y="497173"/>
                      <a:pt x="923421" y="532150"/>
                    </a:cubicBezTo>
                    <a:cubicBezTo>
                      <a:pt x="927168" y="567127"/>
                      <a:pt x="918425" y="608351"/>
                      <a:pt x="908431" y="652072"/>
                    </a:cubicBezTo>
                    <a:cubicBezTo>
                      <a:pt x="898438" y="695793"/>
                      <a:pt x="894690" y="759501"/>
                      <a:pt x="863460" y="794478"/>
                    </a:cubicBezTo>
                    <a:cubicBezTo>
                      <a:pt x="832230" y="829455"/>
                      <a:pt x="788510" y="844446"/>
                      <a:pt x="721054" y="861934"/>
                    </a:cubicBezTo>
                    <a:cubicBezTo>
                      <a:pt x="653598" y="879423"/>
                      <a:pt x="502447" y="903156"/>
                      <a:pt x="458726" y="899409"/>
                    </a:cubicBezTo>
                    <a:cubicBezTo>
                      <a:pt x="415005" y="895662"/>
                      <a:pt x="486208" y="846944"/>
                      <a:pt x="458726" y="839449"/>
                    </a:cubicBezTo>
                    <a:cubicBezTo>
                      <a:pt x="431244" y="831954"/>
                      <a:pt x="323814" y="844446"/>
                      <a:pt x="293834" y="854439"/>
                    </a:cubicBezTo>
                    <a:cubicBezTo>
                      <a:pt x="263854" y="864432"/>
                      <a:pt x="305077" y="936885"/>
                      <a:pt x="278844" y="899409"/>
                    </a:cubicBezTo>
                    <a:cubicBezTo>
                      <a:pt x="252611" y="861933"/>
                      <a:pt x="182658" y="702038"/>
                      <a:pt x="136438" y="629586"/>
                    </a:cubicBezTo>
                    <a:cubicBezTo>
                      <a:pt x="90218" y="557134"/>
                      <a:pt x="12769" y="512164"/>
                      <a:pt x="1526" y="464695"/>
                    </a:cubicBezTo>
                    <a:cubicBezTo>
                      <a:pt x="-9717" y="417226"/>
                      <a:pt x="43998" y="402235"/>
                      <a:pt x="68982" y="344773"/>
                    </a:cubicBezTo>
                    <a:cubicBezTo>
                      <a:pt x="93966" y="287311"/>
                      <a:pt x="111454" y="167390"/>
                      <a:pt x="151428" y="119921"/>
                    </a:cubicBezTo>
                    <a:cubicBezTo>
                      <a:pt x="191402" y="72452"/>
                      <a:pt x="247614" y="79947"/>
                      <a:pt x="308824" y="59960"/>
                    </a:cubicBezTo>
                    <a:cubicBezTo>
                      <a:pt x="370034" y="39973"/>
                      <a:pt x="467471" y="0"/>
                      <a:pt x="518687" y="0"/>
                    </a:cubicBezTo>
                    <a:cubicBezTo>
                      <a:pt x="569903" y="0"/>
                      <a:pt x="552415" y="43721"/>
                      <a:pt x="593638" y="52465"/>
                    </a:cubicBezTo>
                    <a:close/>
                  </a:path>
                </a:pathLst>
              </a:custGeom>
              <a:noFill/>
              <a:ln w="15875" cap="flat" cmpd="sng" algn="ctr">
                <a:solidFill>
                  <a:schemeClr val="tx2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cxnSp>
          <p:nvCxnSpPr>
            <p:cNvPr id="24" name="Gerade Verbindung mit Pfeil 23"/>
            <p:cNvCxnSpPr/>
            <p:nvPr/>
          </p:nvCxnSpPr>
          <p:spPr bwMode="auto">
            <a:xfrm>
              <a:off x="1761068" y="2115054"/>
              <a:ext cx="1304145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7" name="Gerade Verbindung mit Pfeil 136"/>
            <p:cNvCxnSpPr/>
            <p:nvPr/>
          </p:nvCxnSpPr>
          <p:spPr bwMode="auto">
            <a:xfrm>
              <a:off x="4108857" y="2101480"/>
              <a:ext cx="1304145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8" name="Gerade Verbindung mit Pfeil 137"/>
            <p:cNvCxnSpPr/>
            <p:nvPr/>
          </p:nvCxnSpPr>
          <p:spPr bwMode="auto">
            <a:xfrm>
              <a:off x="6691795" y="2102245"/>
              <a:ext cx="523897" cy="1742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Textfeld 30"/>
            <p:cNvSpPr txBox="1"/>
            <p:nvPr/>
          </p:nvSpPr>
          <p:spPr>
            <a:xfrm>
              <a:off x="1695329" y="2213548"/>
              <a:ext cx="15167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PSS – </a:t>
              </a:r>
              <a:r>
                <a:rPr lang="de-AT" b="0" dirty="0" err="1" smtClean="0">
                  <a:solidFill>
                    <a:schemeClr val="tx2"/>
                  </a:solidFill>
                </a:rPr>
                <a:t>Polystyrene</a:t>
              </a:r>
              <a:r>
                <a:rPr lang="de-AT" b="0" dirty="0" smtClean="0">
                  <a:solidFill>
                    <a:schemeClr val="tx2"/>
                  </a:solidFill>
                </a:rPr>
                <a:t>-</a:t>
              </a:r>
            </a:p>
            <a:p>
              <a:r>
                <a:rPr lang="de-AT" b="0" dirty="0" err="1" smtClean="0">
                  <a:solidFill>
                    <a:schemeClr val="tx2"/>
                  </a:solidFill>
                </a:rPr>
                <a:t>sulfonat</a:t>
              </a:r>
              <a:endParaRPr lang="de-AT" b="0" dirty="0">
                <a:solidFill>
                  <a:schemeClr val="tx2"/>
                </a:solidFill>
              </a:endParaRPr>
            </a:p>
          </p:txBody>
        </p:sp>
        <p:sp>
          <p:nvSpPr>
            <p:cNvPr id="145" name="Textfeld 144"/>
            <p:cNvSpPr txBox="1"/>
            <p:nvPr/>
          </p:nvSpPr>
          <p:spPr>
            <a:xfrm>
              <a:off x="4088734" y="2216048"/>
              <a:ext cx="15534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PAH – Polyallylamin</a:t>
              </a:r>
            </a:p>
            <a:p>
              <a:r>
                <a:rPr lang="de-AT" b="0" dirty="0" smtClean="0">
                  <a:solidFill>
                    <a:schemeClr val="tx2"/>
                  </a:solidFill>
                </a:rPr>
                <a:t>Hydrochlorid</a:t>
              </a:r>
              <a:endParaRPr lang="de-AT" b="0" dirty="0">
                <a:solidFill>
                  <a:schemeClr val="tx2"/>
                </a:solidFill>
              </a:endParaRPr>
            </a:p>
          </p:txBody>
        </p:sp>
        <p:sp>
          <p:nvSpPr>
            <p:cNvPr id="146" name="Textfeld 145"/>
            <p:cNvSpPr txBox="1"/>
            <p:nvPr/>
          </p:nvSpPr>
          <p:spPr>
            <a:xfrm>
              <a:off x="7081726" y="2494220"/>
              <a:ext cx="145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NF25-(PSS/PAH)n</a:t>
              </a:r>
            </a:p>
          </p:txBody>
        </p:sp>
      </p:grpSp>
      <p:pic>
        <p:nvPicPr>
          <p:cNvPr id="149" name="Picture 23" descr="mfcd000843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2912" y="2644435"/>
            <a:ext cx="776144" cy="488910"/>
          </a:xfrm>
          <a:prstGeom prst="rect">
            <a:avLst/>
          </a:prstGeom>
          <a:noFill/>
        </p:spPr>
      </p:pic>
      <p:sp>
        <p:nvSpPr>
          <p:cNvPr id="151" name="Textfeld 150"/>
          <p:cNvSpPr txBox="1"/>
          <p:nvPr/>
        </p:nvSpPr>
        <p:spPr>
          <a:xfrm>
            <a:off x="695042" y="2374581"/>
            <a:ext cx="559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0" dirty="0" smtClean="0">
                <a:solidFill>
                  <a:schemeClr val="tx2"/>
                </a:solidFill>
              </a:rPr>
              <a:t>NF25</a:t>
            </a:r>
          </a:p>
        </p:txBody>
      </p:sp>
      <p:sp>
        <p:nvSpPr>
          <p:cNvPr id="152" name="Textfeld 151"/>
          <p:cNvSpPr txBox="1">
            <a:spLocks noChangeArrowheads="1"/>
          </p:cNvSpPr>
          <p:nvPr/>
        </p:nvSpPr>
        <p:spPr bwMode="auto">
          <a:xfrm>
            <a:off x="250825" y="3634410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smtClean="0">
                <a:solidFill>
                  <a:schemeClr val="tx2"/>
                </a:solidFill>
              </a:rPr>
              <a:t>Direkte Modifikation: Synthese von </a:t>
            </a:r>
            <a:r>
              <a:rPr lang="de-AT" sz="1800" smtClean="0">
                <a:solidFill>
                  <a:srgbClr val="000C20"/>
                </a:solidFill>
              </a:rPr>
              <a:t>PDMS / Siliziumdioxid Hüllen</a:t>
            </a:r>
            <a:endParaRPr lang="de-AT" sz="1800" dirty="0">
              <a:solidFill>
                <a:srgbClr val="000C20"/>
              </a:solidFill>
            </a:endParaRPr>
          </a:p>
        </p:txBody>
      </p:sp>
      <p:pic>
        <p:nvPicPr>
          <p:cNvPr id="1031" name="Picture 7" descr="http://patentimages.storage.googleapis.com/US20130256227A1/US20130256227A1-20131003-C0000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90" t="7020" r="64281"/>
          <a:stretch/>
        </p:blipFill>
        <p:spPr bwMode="auto">
          <a:xfrm>
            <a:off x="1904986" y="2451243"/>
            <a:ext cx="672609" cy="88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489" name="Gruppieren 103488"/>
          <p:cNvGrpSpPr/>
          <p:nvPr/>
        </p:nvGrpSpPr>
        <p:grpSpPr>
          <a:xfrm>
            <a:off x="715328" y="4222411"/>
            <a:ext cx="3014390" cy="1439938"/>
            <a:chOff x="640378" y="4222411"/>
            <a:chExt cx="3014390" cy="1439938"/>
          </a:xfrm>
        </p:grpSpPr>
        <p:pic>
          <p:nvPicPr>
            <p:cNvPr id="1033" name="Picture 9" descr="http://upload.wikimedia.org/wikipedia/commons/thumb/2/27/Tetraethyl_orthosilicate.svg/160px-Tetraethyl_orthosilicate.svg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1783" y="4222411"/>
              <a:ext cx="872472" cy="872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5" name="Ellipse 154"/>
            <p:cNvSpPr/>
            <p:nvPr/>
          </p:nvSpPr>
          <p:spPr bwMode="auto">
            <a:xfrm>
              <a:off x="733449" y="4903916"/>
              <a:ext cx="344774" cy="34086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56" name="Textfeld 155"/>
            <p:cNvSpPr txBox="1"/>
            <p:nvPr/>
          </p:nvSpPr>
          <p:spPr>
            <a:xfrm>
              <a:off x="640378" y="5382605"/>
              <a:ext cx="5597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NF25</a:t>
              </a:r>
            </a:p>
          </p:txBody>
        </p:sp>
        <p:cxnSp>
          <p:nvCxnSpPr>
            <p:cNvPr id="157" name="Gerade Verbindung mit Pfeil 156"/>
            <p:cNvCxnSpPr/>
            <p:nvPr/>
          </p:nvCxnSpPr>
          <p:spPr bwMode="auto">
            <a:xfrm>
              <a:off x="1275609" y="5098823"/>
              <a:ext cx="1304145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8" name="Textfeld 157"/>
            <p:cNvSpPr txBox="1"/>
            <p:nvPr/>
          </p:nvSpPr>
          <p:spPr>
            <a:xfrm>
              <a:off x="1226267" y="5138485"/>
              <a:ext cx="14905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TEOS – </a:t>
              </a:r>
              <a:r>
                <a:rPr lang="de-AT" b="0" dirty="0" err="1" smtClean="0">
                  <a:solidFill>
                    <a:schemeClr val="tx2"/>
                  </a:solidFill>
                </a:rPr>
                <a:t>Tetraethyl</a:t>
              </a:r>
              <a:r>
                <a:rPr lang="de-AT" b="0" dirty="0" smtClean="0">
                  <a:solidFill>
                    <a:schemeClr val="tx2"/>
                  </a:solidFill>
                </a:rPr>
                <a:t>-</a:t>
              </a:r>
            </a:p>
            <a:p>
              <a:r>
                <a:rPr lang="de-AT" b="0" dirty="0" err="1" smtClean="0">
                  <a:solidFill>
                    <a:schemeClr val="tx2"/>
                  </a:solidFill>
                </a:rPr>
                <a:t>orthosilikat</a:t>
              </a:r>
              <a:endParaRPr lang="de-AT" b="0" dirty="0" smtClean="0">
                <a:solidFill>
                  <a:schemeClr val="tx2"/>
                </a:solidFill>
              </a:endParaRPr>
            </a:p>
          </p:txBody>
        </p:sp>
        <p:sp>
          <p:nvSpPr>
            <p:cNvPr id="159" name="Ellipse 158"/>
            <p:cNvSpPr/>
            <p:nvPr/>
          </p:nvSpPr>
          <p:spPr bwMode="auto">
            <a:xfrm>
              <a:off x="2839206" y="4771033"/>
              <a:ext cx="612038" cy="61061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0" name="Ellipse 159"/>
            <p:cNvSpPr/>
            <p:nvPr/>
          </p:nvSpPr>
          <p:spPr bwMode="auto">
            <a:xfrm>
              <a:off x="2968671" y="4905904"/>
              <a:ext cx="344774" cy="34086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1" name="Textfeld 160"/>
            <p:cNvSpPr txBox="1"/>
            <p:nvPr/>
          </p:nvSpPr>
          <p:spPr>
            <a:xfrm>
              <a:off x="1824152" y="4822809"/>
              <a:ext cx="8547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+ NH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4</a:t>
              </a:r>
              <a:r>
                <a:rPr lang="de-AT" b="0" dirty="0" smtClean="0">
                  <a:solidFill>
                    <a:schemeClr val="tx2"/>
                  </a:solidFill>
                </a:rPr>
                <a:t>OH</a:t>
              </a:r>
            </a:p>
          </p:txBody>
        </p:sp>
        <p:sp>
          <p:nvSpPr>
            <p:cNvPr id="162" name="Textfeld 161"/>
            <p:cNvSpPr txBox="1"/>
            <p:nvPr/>
          </p:nvSpPr>
          <p:spPr>
            <a:xfrm>
              <a:off x="2702263" y="5385350"/>
              <a:ext cx="9525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NF25-SiO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2</a:t>
              </a:r>
              <a:endParaRPr lang="de-AT" b="0" dirty="0" smtClean="0">
                <a:solidFill>
                  <a:schemeClr val="tx2"/>
                </a:solidFill>
              </a:endParaRPr>
            </a:p>
          </p:txBody>
        </p:sp>
      </p:grpSp>
      <p:pic>
        <p:nvPicPr>
          <p:cNvPr id="173" name="Picture 13" descr="Pdm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93350" y="4640955"/>
            <a:ext cx="1386016" cy="840340"/>
          </a:xfrm>
          <a:prstGeom prst="rect">
            <a:avLst/>
          </a:prstGeom>
          <a:noFill/>
        </p:spPr>
      </p:pic>
      <p:sp>
        <p:nvSpPr>
          <p:cNvPr id="174" name="Titel 1"/>
          <p:cNvSpPr>
            <a:spLocks/>
          </p:cNvSpPr>
          <p:nvPr/>
        </p:nvSpPr>
        <p:spPr bwMode="auto">
          <a:xfrm>
            <a:off x="4738774" y="5454187"/>
            <a:ext cx="26003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l"/>
            <a:r>
              <a:rPr lang="en-US" b="0" dirty="0" smtClean="0">
                <a:solidFill>
                  <a:schemeClr val="tx2"/>
                </a:solidFill>
              </a:rPr>
              <a:t>PDMS - </a:t>
            </a:r>
            <a:r>
              <a:rPr lang="en-US" b="0" dirty="0" err="1" smtClean="0">
                <a:solidFill>
                  <a:schemeClr val="tx2"/>
                </a:solidFill>
              </a:rPr>
              <a:t>Polydimethylsiloxane</a:t>
            </a:r>
            <a:endParaRPr lang="en-US" b="0" dirty="0">
              <a:solidFill>
                <a:schemeClr val="tx2"/>
              </a:solidFill>
            </a:endParaRPr>
          </a:p>
        </p:txBody>
      </p:sp>
      <p:sp>
        <p:nvSpPr>
          <p:cNvPr id="74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Übersicht der durchgeführten Modifikationen </a:t>
            </a:r>
          </a:p>
        </p:txBody>
      </p:sp>
      <p:sp>
        <p:nvSpPr>
          <p:cNvPr id="75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6786563" y="6416675"/>
            <a:ext cx="1824037" cy="441325"/>
          </a:xfrm>
        </p:spPr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5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117452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feld 23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800" smtClean="0">
                <a:solidFill>
                  <a:schemeClr val="tx2"/>
                </a:solidFill>
              </a:rPr>
              <a:t>Direkte </a:t>
            </a:r>
            <a:r>
              <a:rPr lang="de-AT" sz="1800" dirty="0" smtClean="0">
                <a:solidFill>
                  <a:schemeClr val="tx2"/>
                </a:solidFill>
              </a:rPr>
              <a:t>Modifikation</a:t>
            </a:r>
            <a:endParaRPr lang="de-AT" sz="1800" dirty="0">
              <a:solidFill>
                <a:schemeClr val="tx2"/>
              </a:solidFill>
            </a:endParaRPr>
          </a:p>
        </p:txBody>
      </p:sp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Übersicht der durchgeführten Modifikationen 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3" cstate="print"/>
          <a:srcRect r="68022"/>
          <a:stretch/>
        </p:blipFill>
        <p:spPr bwMode="auto">
          <a:xfrm>
            <a:off x="342901" y="1658303"/>
            <a:ext cx="1706301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/>
          <a:srcRect l="32471" r="36291"/>
          <a:stretch/>
        </p:blipFill>
        <p:spPr bwMode="auto">
          <a:xfrm>
            <a:off x="342901" y="3369172"/>
            <a:ext cx="1666849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3" cstate="print"/>
          <a:srcRect l="63894"/>
          <a:stretch/>
        </p:blipFill>
        <p:spPr bwMode="auto">
          <a:xfrm>
            <a:off x="342901" y="5117962"/>
            <a:ext cx="1926575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feld 8"/>
          <p:cNvSpPr txBox="1">
            <a:spLocks noChangeArrowheads="1"/>
          </p:cNvSpPr>
          <p:nvPr/>
        </p:nvSpPr>
        <p:spPr bwMode="auto">
          <a:xfrm>
            <a:off x="250825" y="1319749"/>
            <a:ext cx="13158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smtClean="0">
                <a:solidFill>
                  <a:schemeClr val="tx2"/>
                </a:solidFill>
              </a:rPr>
              <a:t>PDMS</a:t>
            </a:r>
            <a:endParaRPr lang="de-AT" sz="1600" b="0" dirty="0">
              <a:solidFill>
                <a:schemeClr val="tx2"/>
              </a:solidFill>
            </a:endParaRPr>
          </a:p>
        </p:txBody>
      </p:sp>
      <p:sp>
        <p:nvSpPr>
          <p:cNvPr id="19" name="Textfeld 8"/>
          <p:cNvSpPr txBox="1">
            <a:spLocks noChangeArrowheads="1"/>
          </p:cNvSpPr>
          <p:nvPr/>
        </p:nvSpPr>
        <p:spPr bwMode="auto">
          <a:xfrm>
            <a:off x="250825" y="3061097"/>
            <a:ext cx="16808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>
                <a:solidFill>
                  <a:schemeClr val="tx2"/>
                </a:solidFill>
              </a:rPr>
              <a:t>Siliziumdioxid</a:t>
            </a:r>
          </a:p>
        </p:txBody>
      </p:sp>
      <p:sp>
        <p:nvSpPr>
          <p:cNvPr id="20" name="Textfeld 8"/>
          <p:cNvSpPr txBox="1">
            <a:spLocks noChangeArrowheads="1"/>
          </p:cNvSpPr>
          <p:nvPr/>
        </p:nvSpPr>
        <p:spPr bwMode="auto">
          <a:xfrm>
            <a:off x="250824" y="4793516"/>
            <a:ext cx="25952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AT" sz="1600" b="0" dirty="0">
                <a:solidFill>
                  <a:schemeClr val="tx2"/>
                </a:solidFill>
              </a:rPr>
              <a:t>PSS/PAH-Multilagen</a:t>
            </a:r>
          </a:p>
        </p:txBody>
      </p:sp>
      <p:sp>
        <p:nvSpPr>
          <p:cNvPr id="25" name="Textfeld 8"/>
          <p:cNvSpPr txBox="1">
            <a:spLocks noChangeArrowheads="1"/>
          </p:cNvSpPr>
          <p:nvPr/>
        </p:nvSpPr>
        <p:spPr bwMode="auto">
          <a:xfrm>
            <a:off x="2846070" y="1319749"/>
            <a:ext cx="596646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smtClean="0">
                <a:solidFill>
                  <a:schemeClr val="tx2"/>
                </a:solidFill>
              </a:rPr>
              <a:t>Ergebnisse</a:t>
            </a:r>
            <a:endParaRPr lang="de-AT" sz="1600" b="0" dirty="0" smtClean="0">
              <a:solidFill>
                <a:schemeClr val="tx2"/>
              </a:solidFill>
            </a:endParaRP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 smtClean="0">
                <a:solidFill>
                  <a:schemeClr val="tx2"/>
                </a:solidFill>
              </a:rPr>
              <a:t>Umhüllung </a:t>
            </a:r>
            <a:r>
              <a:rPr lang="de-AT" sz="1600" b="0" dirty="0" err="1" smtClean="0">
                <a:solidFill>
                  <a:schemeClr val="tx2"/>
                </a:solidFill>
              </a:rPr>
              <a:t>Nanofer</a:t>
            </a:r>
            <a:r>
              <a:rPr lang="de-AT" sz="1600" b="0" dirty="0" smtClean="0">
                <a:solidFill>
                  <a:schemeClr val="tx2"/>
                </a:solidFill>
              </a:rPr>
              <a:t> Partikel erfolgreich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 smtClean="0">
                <a:solidFill>
                  <a:schemeClr val="tx2"/>
                </a:solidFill>
              </a:rPr>
              <a:t>Agglomerationsprobleme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 smtClean="0">
                <a:solidFill>
                  <a:schemeClr val="tx2"/>
                </a:solidFill>
              </a:rPr>
              <a:t>Hülle nicht wasserlöslich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 smtClean="0">
                <a:solidFill>
                  <a:schemeClr val="tx2"/>
                </a:solidFill>
              </a:rPr>
              <a:t>Primärpartikel zu klein</a:t>
            </a:r>
          </a:p>
          <a:p>
            <a:pPr defTabSz="269875">
              <a:spcBef>
                <a:spcPct val="20000"/>
              </a:spcBef>
              <a:buClr>
                <a:srgbClr val="990033"/>
              </a:buClr>
              <a:buSzPct val="110000"/>
            </a:pPr>
            <a:r>
              <a:rPr lang="de-AT" sz="1600" b="0" dirty="0">
                <a:solidFill>
                  <a:schemeClr val="tx2"/>
                </a:solidFill>
              </a:rPr>
              <a:t>	</a:t>
            </a:r>
            <a:r>
              <a:rPr lang="de-AT" sz="1600" b="0" dirty="0" smtClean="0">
                <a:solidFill>
                  <a:schemeClr val="tx2"/>
                </a:solidFill>
              </a:rPr>
              <a:t>(optimale Primärpartikelgröße unterer µm-Bereich)</a:t>
            </a:r>
          </a:p>
        </p:txBody>
      </p:sp>
      <p:sp>
        <p:nvSpPr>
          <p:cNvPr id="26" name="Textfeld 8"/>
          <p:cNvSpPr txBox="1">
            <a:spLocks noChangeArrowheads="1"/>
          </p:cNvSpPr>
          <p:nvPr/>
        </p:nvSpPr>
        <p:spPr bwMode="auto">
          <a:xfrm>
            <a:off x="3211285" y="3221623"/>
            <a:ext cx="45392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smtClean="0">
                <a:solidFill>
                  <a:schemeClr val="tx2"/>
                </a:solidFill>
              </a:rPr>
              <a:t>Direkte Modifikation nicht weiter verfolgt</a:t>
            </a:r>
          </a:p>
        </p:txBody>
      </p:sp>
      <p:sp>
        <p:nvSpPr>
          <p:cNvPr id="27" name="Pfeil nach rechts 26"/>
          <p:cNvSpPr/>
          <p:nvPr/>
        </p:nvSpPr>
        <p:spPr bwMode="auto">
          <a:xfrm>
            <a:off x="2938461" y="3325090"/>
            <a:ext cx="255359" cy="15240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1000" b="0" i="0" u="none" strike="noStrike" cap="none" normalizeH="0" baseline="0">
              <a:ln>
                <a:noFill/>
              </a:ln>
              <a:solidFill>
                <a:srgbClr val="666369"/>
              </a:solidFill>
              <a:effectLst/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6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187069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feld 151"/>
          <p:cNvSpPr txBox="1">
            <a:spLocks noChangeArrowheads="1"/>
          </p:cNvSpPr>
          <p:nvPr/>
        </p:nvSpPr>
        <p:spPr bwMode="auto">
          <a:xfrm>
            <a:off x="250825" y="1282655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smtClean="0">
                <a:solidFill>
                  <a:srgbClr val="000C20"/>
                </a:solidFill>
              </a:rPr>
              <a:t>SiO</a:t>
            </a:r>
            <a:r>
              <a:rPr lang="de-AT" smtClean="0">
                <a:solidFill>
                  <a:srgbClr val="000C20"/>
                </a:solidFill>
              </a:rPr>
              <a:t>2</a:t>
            </a:r>
            <a:r>
              <a:rPr lang="de-AT" sz="1800" smtClean="0">
                <a:solidFill>
                  <a:srgbClr val="000C20"/>
                </a:solidFill>
              </a:rPr>
              <a:t>-Partikel </a:t>
            </a:r>
            <a:r>
              <a:rPr lang="de-AT" sz="1800" dirty="0" smtClean="0">
                <a:solidFill>
                  <a:srgbClr val="000C20"/>
                </a:solidFill>
              </a:rPr>
              <a:t>Synthese</a:t>
            </a:r>
            <a:endParaRPr lang="de-AT" sz="1800" dirty="0">
              <a:solidFill>
                <a:srgbClr val="000C20"/>
              </a:solidFill>
            </a:endParaRPr>
          </a:p>
        </p:txBody>
      </p:sp>
      <p:grpSp>
        <p:nvGrpSpPr>
          <p:cNvPr id="28" name="Gruppieren 27"/>
          <p:cNvGrpSpPr/>
          <p:nvPr/>
        </p:nvGrpSpPr>
        <p:grpSpPr>
          <a:xfrm>
            <a:off x="644991" y="1667568"/>
            <a:ext cx="2936831" cy="1173510"/>
            <a:chOff x="644991" y="1621605"/>
            <a:chExt cx="2936831" cy="1173510"/>
          </a:xfrm>
        </p:grpSpPr>
        <p:pic>
          <p:nvPicPr>
            <p:cNvPr id="1033" name="Picture 9" descr="http://upload.wikimedia.org/wikipedia/commons/thumb/2/27/Tetraethyl_orthosilicate.svg/160px-Tetraethyl_orthosilicate.sv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991" y="1621605"/>
              <a:ext cx="872472" cy="872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7" name="Gerade Verbindung mit Pfeil 156"/>
            <p:cNvCxnSpPr/>
            <p:nvPr/>
          </p:nvCxnSpPr>
          <p:spPr bwMode="auto">
            <a:xfrm flipV="1">
              <a:off x="1684252" y="2195389"/>
              <a:ext cx="1058948" cy="1533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8" name="Textfeld 157"/>
            <p:cNvSpPr txBox="1"/>
            <p:nvPr/>
          </p:nvSpPr>
          <p:spPr>
            <a:xfrm>
              <a:off x="810646" y="2518116"/>
              <a:ext cx="6046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TEOS</a:t>
              </a:r>
            </a:p>
          </p:txBody>
        </p:sp>
        <p:sp>
          <p:nvSpPr>
            <p:cNvPr id="159" name="Ellipse 158"/>
            <p:cNvSpPr/>
            <p:nvPr/>
          </p:nvSpPr>
          <p:spPr bwMode="auto">
            <a:xfrm>
              <a:off x="2969784" y="1857467"/>
              <a:ext cx="612038" cy="61061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1" name="Textfeld 160"/>
            <p:cNvSpPr txBox="1"/>
            <p:nvPr/>
          </p:nvSpPr>
          <p:spPr>
            <a:xfrm>
              <a:off x="1851041" y="1901162"/>
              <a:ext cx="7649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 NH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4</a:t>
              </a:r>
              <a:r>
                <a:rPr lang="de-AT" b="0" dirty="0" smtClean="0">
                  <a:solidFill>
                    <a:schemeClr val="tx2"/>
                  </a:solidFill>
                </a:rPr>
                <a:t>OH</a:t>
              </a:r>
            </a:p>
          </p:txBody>
        </p:sp>
        <p:sp>
          <p:nvSpPr>
            <p:cNvPr id="162" name="Textfeld 161"/>
            <p:cNvSpPr txBox="1"/>
            <p:nvPr/>
          </p:nvSpPr>
          <p:spPr>
            <a:xfrm>
              <a:off x="3036795" y="2518116"/>
              <a:ext cx="526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SiO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2</a:t>
              </a:r>
              <a:endParaRPr lang="de-AT" b="0" dirty="0" smtClean="0">
                <a:solidFill>
                  <a:schemeClr val="tx2"/>
                </a:solidFill>
              </a:endParaRPr>
            </a:p>
          </p:txBody>
        </p:sp>
      </p:grpSp>
      <p:sp>
        <p:nvSpPr>
          <p:cNvPr id="75" name="Textfeld 74"/>
          <p:cNvSpPr txBox="1">
            <a:spLocks noChangeArrowheads="1"/>
          </p:cNvSpPr>
          <p:nvPr/>
        </p:nvSpPr>
        <p:spPr bwMode="auto">
          <a:xfrm>
            <a:off x="236798" y="3030870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smtClean="0">
                <a:solidFill>
                  <a:srgbClr val="000C20"/>
                </a:solidFill>
              </a:rPr>
              <a:t>SiO</a:t>
            </a:r>
            <a:r>
              <a:rPr lang="de-AT" dirty="0" smtClean="0">
                <a:solidFill>
                  <a:srgbClr val="000C20"/>
                </a:solidFill>
              </a:rPr>
              <a:t>2</a:t>
            </a:r>
            <a:r>
              <a:rPr lang="de-AT" sz="1800" dirty="0" smtClean="0">
                <a:solidFill>
                  <a:srgbClr val="000C20"/>
                </a:solidFill>
              </a:rPr>
              <a:t>-Fe(0) Synthese</a:t>
            </a:r>
            <a:endParaRPr lang="de-AT" sz="1800" dirty="0">
              <a:solidFill>
                <a:srgbClr val="000C20"/>
              </a:solidFill>
            </a:endParaRPr>
          </a:p>
        </p:txBody>
      </p:sp>
      <p:grpSp>
        <p:nvGrpSpPr>
          <p:cNvPr id="27" name="Gruppieren 26"/>
          <p:cNvGrpSpPr/>
          <p:nvPr/>
        </p:nvGrpSpPr>
        <p:grpSpPr>
          <a:xfrm>
            <a:off x="737632" y="3617010"/>
            <a:ext cx="3009528" cy="957991"/>
            <a:chOff x="737632" y="3428580"/>
            <a:chExt cx="3009528" cy="957991"/>
          </a:xfrm>
        </p:grpSpPr>
        <p:sp>
          <p:nvSpPr>
            <p:cNvPr id="76" name="Ellipse 75"/>
            <p:cNvSpPr/>
            <p:nvPr/>
          </p:nvSpPr>
          <p:spPr bwMode="auto">
            <a:xfrm>
              <a:off x="737632" y="3448923"/>
              <a:ext cx="612038" cy="61061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77" name="Textfeld 76"/>
            <p:cNvSpPr txBox="1"/>
            <p:nvPr/>
          </p:nvSpPr>
          <p:spPr>
            <a:xfrm>
              <a:off x="804643" y="4109572"/>
              <a:ext cx="526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SiO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2</a:t>
              </a:r>
            </a:p>
          </p:txBody>
        </p:sp>
        <p:cxnSp>
          <p:nvCxnSpPr>
            <p:cNvPr id="78" name="Gerade Verbindung mit Pfeil 77"/>
            <p:cNvCxnSpPr/>
            <p:nvPr/>
          </p:nvCxnSpPr>
          <p:spPr bwMode="auto">
            <a:xfrm flipV="1">
              <a:off x="1517463" y="3786845"/>
              <a:ext cx="1058948" cy="1533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9" name="Textfeld 78"/>
            <p:cNvSpPr txBox="1"/>
            <p:nvPr/>
          </p:nvSpPr>
          <p:spPr>
            <a:xfrm>
              <a:off x="1684252" y="3500113"/>
              <a:ext cx="715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 FeSO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4</a:t>
              </a:r>
              <a:endParaRPr lang="de-AT" b="0" dirty="0" smtClean="0">
                <a:solidFill>
                  <a:schemeClr val="tx2"/>
                </a:solidFill>
              </a:endParaRPr>
            </a:p>
          </p:txBody>
        </p:sp>
        <p:sp>
          <p:nvSpPr>
            <p:cNvPr id="80" name="Textfeld 79"/>
            <p:cNvSpPr txBox="1"/>
            <p:nvPr/>
          </p:nvSpPr>
          <p:spPr>
            <a:xfrm>
              <a:off x="1684252" y="3807408"/>
              <a:ext cx="7216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 NaBH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4</a:t>
              </a:r>
              <a:endParaRPr lang="de-AT" b="0" dirty="0" smtClean="0">
                <a:solidFill>
                  <a:schemeClr val="tx2"/>
                </a:solidFill>
              </a:endParaRPr>
            </a:p>
          </p:txBody>
        </p:sp>
        <p:sp>
          <p:nvSpPr>
            <p:cNvPr id="86" name="Textfeld 85"/>
            <p:cNvSpPr txBox="1"/>
            <p:nvPr/>
          </p:nvSpPr>
          <p:spPr>
            <a:xfrm>
              <a:off x="2802671" y="4105720"/>
              <a:ext cx="9444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SiO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2</a:t>
              </a:r>
              <a:r>
                <a:rPr lang="de-AT" b="0" dirty="0" smtClean="0">
                  <a:solidFill>
                    <a:schemeClr val="tx2"/>
                  </a:solidFill>
                </a:rPr>
                <a:t>-Fe(0)</a:t>
              </a:r>
            </a:p>
          </p:txBody>
        </p:sp>
        <p:grpSp>
          <p:nvGrpSpPr>
            <p:cNvPr id="25" name="Gruppieren 24"/>
            <p:cNvGrpSpPr/>
            <p:nvPr/>
          </p:nvGrpSpPr>
          <p:grpSpPr>
            <a:xfrm>
              <a:off x="2872348" y="3428580"/>
              <a:ext cx="691181" cy="656116"/>
              <a:chOff x="2872348" y="3428580"/>
              <a:chExt cx="691181" cy="656116"/>
            </a:xfrm>
          </p:grpSpPr>
          <p:sp>
            <p:nvSpPr>
              <p:cNvPr id="81" name="Ellipse 80"/>
              <p:cNvSpPr/>
              <p:nvPr/>
            </p:nvSpPr>
            <p:spPr bwMode="auto">
              <a:xfrm>
                <a:off x="2902773" y="3450299"/>
                <a:ext cx="612038" cy="610610"/>
              </a:xfrm>
              <a:prstGeom prst="ellipse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6" name="Ellipse 15"/>
              <p:cNvSpPr/>
              <p:nvPr/>
            </p:nvSpPr>
            <p:spPr bwMode="auto">
              <a:xfrm>
                <a:off x="3294541" y="3428580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8" name="Ellipse 87"/>
              <p:cNvSpPr/>
              <p:nvPr/>
            </p:nvSpPr>
            <p:spPr bwMode="auto">
              <a:xfrm>
                <a:off x="3466093" y="371684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4" name="Ellipse 93"/>
              <p:cNvSpPr/>
              <p:nvPr/>
            </p:nvSpPr>
            <p:spPr bwMode="auto">
              <a:xfrm>
                <a:off x="2872348" y="3684183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5" name="Ellipse 94"/>
              <p:cNvSpPr/>
              <p:nvPr/>
            </p:nvSpPr>
            <p:spPr bwMode="auto">
              <a:xfrm>
                <a:off x="2969784" y="3450299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6" name="Ellipse 95"/>
              <p:cNvSpPr/>
              <p:nvPr/>
            </p:nvSpPr>
            <p:spPr bwMode="auto">
              <a:xfrm>
                <a:off x="3343259" y="3921184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1" name="Ellipse 110"/>
              <p:cNvSpPr/>
              <p:nvPr/>
            </p:nvSpPr>
            <p:spPr bwMode="auto">
              <a:xfrm>
                <a:off x="3208792" y="3771349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2" name="Ellipse 111"/>
              <p:cNvSpPr/>
              <p:nvPr/>
            </p:nvSpPr>
            <p:spPr bwMode="auto">
              <a:xfrm>
                <a:off x="2899423" y="3906194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3" name="Ellipse 112"/>
              <p:cNvSpPr/>
              <p:nvPr/>
            </p:nvSpPr>
            <p:spPr bwMode="auto">
              <a:xfrm>
                <a:off x="3036795" y="3757350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7" name="Ellipse 116"/>
              <p:cNvSpPr/>
              <p:nvPr/>
            </p:nvSpPr>
            <p:spPr bwMode="auto">
              <a:xfrm>
                <a:off x="3111356" y="3529543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8" name="Ellipse 117"/>
              <p:cNvSpPr/>
              <p:nvPr/>
            </p:nvSpPr>
            <p:spPr bwMode="auto">
              <a:xfrm>
                <a:off x="3317471" y="3602290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21" name="Ellipse 120"/>
              <p:cNvSpPr/>
              <p:nvPr/>
            </p:nvSpPr>
            <p:spPr bwMode="auto">
              <a:xfrm>
                <a:off x="3102612" y="3975688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</p:grpSp>
      <p:sp>
        <p:nvSpPr>
          <p:cNvPr id="122" name="Textfeld 121"/>
          <p:cNvSpPr txBox="1">
            <a:spLocks noChangeArrowheads="1"/>
          </p:cNvSpPr>
          <p:nvPr/>
        </p:nvSpPr>
        <p:spPr bwMode="auto">
          <a:xfrm>
            <a:off x="239298" y="4703700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smtClean="0">
                <a:solidFill>
                  <a:srgbClr val="000C20"/>
                </a:solidFill>
              </a:rPr>
              <a:t>Verbund </a:t>
            </a:r>
            <a:r>
              <a:rPr lang="de-AT" sz="1800" dirty="0" smtClean="0">
                <a:solidFill>
                  <a:srgbClr val="000C20"/>
                </a:solidFill>
              </a:rPr>
              <a:t>aus </a:t>
            </a:r>
            <a:r>
              <a:rPr lang="de-AT" sz="1800" dirty="0" err="1" smtClean="0">
                <a:solidFill>
                  <a:srgbClr val="000C20"/>
                </a:solidFill>
              </a:rPr>
              <a:t>Nanofer</a:t>
            </a:r>
            <a:r>
              <a:rPr lang="de-AT" sz="1800" dirty="0" smtClean="0">
                <a:solidFill>
                  <a:srgbClr val="000C20"/>
                </a:solidFill>
              </a:rPr>
              <a:t> und SiO</a:t>
            </a:r>
            <a:r>
              <a:rPr lang="de-AT" dirty="0" smtClean="0">
                <a:solidFill>
                  <a:srgbClr val="000C20"/>
                </a:solidFill>
              </a:rPr>
              <a:t>2-</a:t>
            </a:r>
            <a:r>
              <a:rPr lang="de-AT" sz="1800" dirty="0" smtClean="0">
                <a:solidFill>
                  <a:srgbClr val="000C20"/>
                </a:solidFill>
              </a:rPr>
              <a:t>Träger</a:t>
            </a:r>
            <a:endParaRPr lang="de-AT" sz="1800" dirty="0">
              <a:solidFill>
                <a:srgbClr val="000C20"/>
              </a:solidFill>
            </a:endParaRPr>
          </a:p>
        </p:txBody>
      </p:sp>
      <p:grpSp>
        <p:nvGrpSpPr>
          <p:cNvPr id="26" name="Gruppieren 25"/>
          <p:cNvGrpSpPr/>
          <p:nvPr/>
        </p:nvGrpSpPr>
        <p:grpSpPr>
          <a:xfrm>
            <a:off x="740132" y="5216598"/>
            <a:ext cx="3569188" cy="1150263"/>
            <a:chOff x="740132" y="5029223"/>
            <a:chExt cx="3569188" cy="1150263"/>
          </a:xfrm>
        </p:grpSpPr>
        <p:sp>
          <p:nvSpPr>
            <p:cNvPr id="123" name="Ellipse 122"/>
            <p:cNvSpPr/>
            <p:nvPr/>
          </p:nvSpPr>
          <p:spPr bwMode="auto">
            <a:xfrm>
              <a:off x="740132" y="5220243"/>
              <a:ext cx="612038" cy="61061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24" name="Textfeld 123"/>
            <p:cNvSpPr txBox="1"/>
            <p:nvPr/>
          </p:nvSpPr>
          <p:spPr>
            <a:xfrm>
              <a:off x="807143" y="5895882"/>
              <a:ext cx="526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SiO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2</a:t>
              </a:r>
              <a:endParaRPr lang="de-AT" b="0" dirty="0" smtClean="0">
                <a:solidFill>
                  <a:schemeClr val="tx2"/>
                </a:solidFill>
              </a:endParaRPr>
            </a:p>
          </p:txBody>
        </p:sp>
        <p:sp>
          <p:nvSpPr>
            <p:cNvPr id="125" name="Ellipse 124"/>
            <p:cNvSpPr/>
            <p:nvPr/>
          </p:nvSpPr>
          <p:spPr bwMode="auto">
            <a:xfrm>
              <a:off x="2962734" y="5243218"/>
              <a:ext cx="612038" cy="61061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26" name="Ellipse 125"/>
            <p:cNvSpPr/>
            <p:nvPr/>
          </p:nvSpPr>
          <p:spPr bwMode="auto">
            <a:xfrm>
              <a:off x="3354502" y="5221499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27" name="Ellipse 126"/>
            <p:cNvSpPr/>
            <p:nvPr/>
          </p:nvSpPr>
          <p:spPr bwMode="auto">
            <a:xfrm>
              <a:off x="3526054" y="5509764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28" name="Ellipse 127"/>
            <p:cNvSpPr/>
            <p:nvPr/>
          </p:nvSpPr>
          <p:spPr bwMode="auto">
            <a:xfrm>
              <a:off x="2932309" y="5477102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29" name="Ellipse 128"/>
            <p:cNvSpPr/>
            <p:nvPr/>
          </p:nvSpPr>
          <p:spPr bwMode="auto">
            <a:xfrm>
              <a:off x="3666864" y="5583054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30" name="Ellipse 129"/>
            <p:cNvSpPr/>
            <p:nvPr/>
          </p:nvSpPr>
          <p:spPr bwMode="auto">
            <a:xfrm>
              <a:off x="3403220" y="571410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31" name="Ellipse 130"/>
            <p:cNvSpPr/>
            <p:nvPr/>
          </p:nvSpPr>
          <p:spPr bwMode="auto">
            <a:xfrm>
              <a:off x="3627690" y="5495765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32" name="Ellipse 131"/>
            <p:cNvSpPr/>
            <p:nvPr/>
          </p:nvSpPr>
          <p:spPr bwMode="auto">
            <a:xfrm>
              <a:off x="2959384" y="569911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33" name="Ellipse 132"/>
            <p:cNvSpPr/>
            <p:nvPr/>
          </p:nvSpPr>
          <p:spPr bwMode="auto">
            <a:xfrm>
              <a:off x="3581822" y="5656862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34" name="Ellipse 133"/>
            <p:cNvSpPr/>
            <p:nvPr/>
          </p:nvSpPr>
          <p:spPr bwMode="auto">
            <a:xfrm>
              <a:off x="3713944" y="567813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35" name="Ellipse 134"/>
            <p:cNvSpPr/>
            <p:nvPr/>
          </p:nvSpPr>
          <p:spPr bwMode="auto">
            <a:xfrm>
              <a:off x="3377432" y="5395209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36" name="Ellipse 135"/>
            <p:cNvSpPr/>
            <p:nvPr/>
          </p:nvSpPr>
          <p:spPr bwMode="auto">
            <a:xfrm>
              <a:off x="3162573" y="5768607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39" name="Ellipse 138"/>
            <p:cNvSpPr/>
            <p:nvPr/>
          </p:nvSpPr>
          <p:spPr bwMode="auto">
            <a:xfrm>
              <a:off x="3673907" y="5029223"/>
              <a:ext cx="612038" cy="61061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0" name="Ellipse 139"/>
            <p:cNvSpPr/>
            <p:nvPr/>
          </p:nvSpPr>
          <p:spPr bwMode="auto">
            <a:xfrm>
              <a:off x="4188954" y="530878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1" name="Ellipse 140"/>
            <p:cNvSpPr/>
            <p:nvPr/>
          </p:nvSpPr>
          <p:spPr bwMode="auto">
            <a:xfrm>
              <a:off x="3815479" y="5659599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2" name="Ellipse 141"/>
            <p:cNvSpPr/>
            <p:nvPr/>
          </p:nvSpPr>
          <p:spPr bwMode="auto">
            <a:xfrm>
              <a:off x="3766761" y="5564391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3" name="Ellipse 142"/>
            <p:cNvSpPr/>
            <p:nvPr/>
          </p:nvSpPr>
          <p:spPr bwMode="auto">
            <a:xfrm>
              <a:off x="3864197" y="5330507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4" name="Ellipse 143"/>
            <p:cNvSpPr/>
            <p:nvPr/>
          </p:nvSpPr>
          <p:spPr bwMode="auto">
            <a:xfrm>
              <a:off x="4140236" y="563755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7" name="Ellipse 146"/>
            <p:cNvSpPr/>
            <p:nvPr/>
          </p:nvSpPr>
          <p:spPr bwMode="auto">
            <a:xfrm>
              <a:off x="4087418" y="5591506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48" name="Ellipse 147"/>
            <p:cNvSpPr/>
            <p:nvPr/>
          </p:nvSpPr>
          <p:spPr bwMode="auto">
            <a:xfrm>
              <a:off x="3774738" y="502922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50" name="Ellipse 149"/>
            <p:cNvSpPr/>
            <p:nvPr/>
          </p:nvSpPr>
          <p:spPr bwMode="auto">
            <a:xfrm>
              <a:off x="3931208" y="563755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53" name="Ellipse 152"/>
            <p:cNvSpPr/>
            <p:nvPr/>
          </p:nvSpPr>
          <p:spPr bwMode="auto">
            <a:xfrm>
              <a:off x="4005769" y="5409751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54" name="Ellipse 153"/>
            <p:cNvSpPr/>
            <p:nvPr/>
          </p:nvSpPr>
          <p:spPr bwMode="auto">
            <a:xfrm>
              <a:off x="4211884" y="548249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3" name="Ellipse 162"/>
            <p:cNvSpPr/>
            <p:nvPr/>
          </p:nvSpPr>
          <p:spPr bwMode="auto">
            <a:xfrm>
              <a:off x="3997025" y="5677394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4" name="Ellipse 163"/>
            <p:cNvSpPr/>
            <p:nvPr/>
          </p:nvSpPr>
          <p:spPr bwMode="auto">
            <a:xfrm>
              <a:off x="2286989" y="5221499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5" name="Ellipse 164"/>
            <p:cNvSpPr/>
            <p:nvPr/>
          </p:nvSpPr>
          <p:spPr bwMode="auto">
            <a:xfrm>
              <a:off x="1767852" y="5383314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6" name="Ellipse 165"/>
            <p:cNvSpPr/>
            <p:nvPr/>
          </p:nvSpPr>
          <p:spPr bwMode="auto">
            <a:xfrm>
              <a:off x="1925599" y="5395209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7" name="Ellipse 166"/>
            <p:cNvSpPr/>
            <p:nvPr/>
          </p:nvSpPr>
          <p:spPr bwMode="auto">
            <a:xfrm>
              <a:off x="1962232" y="524321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8" name="Ellipse 167"/>
            <p:cNvSpPr/>
            <p:nvPr/>
          </p:nvSpPr>
          <p:spPr bwMode="auto">
            <a:xfrm>
              <a:off x="2165008" y="524321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9" name="Ellipse 168"/>
            <p:cNvSpPr/>
            <p:nvPr/>
          </p:nvSpPr>
          <p:spPr bwMode="auto">
            <a:xfrm>
              <a:off x="2201240" y="540687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0" name="Ellipse 169"/>
            <p:cNvSpPr/>
            <p:nvPr/>
          </p:nvSpPr>
          <p:spPr bwMode="auto">
            <a:xfrm>
              <a:off x="1876881" y="527189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1" name="Ellipse 170"/>
            <p:cNvSpPr/>
            <p:nvPr/>
          </p:nvSpPr>
          <p:spPr bwMode="auto">
            <a:xfrm>
              <a:off x="2029243" y="5392874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2" name="Ellipse 171"/>
            <p:cNvSpPr/>
            <p:nvPr/>
          </p:nvSpPr>
          <p:spPr bwMode="auto">
            <a:xfrm>
              <a:off x="2103804" y="5322462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5" name="Ellipse 174"/>
            <p:cNvSpPr/>
            <p:nvPr/>
          </p:nvSpPr>
          <p:spPr bwMode="auto">
            <a:xfrm>
              <a:off x="2309919" y="5395209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6" name="Ellipse 175"/>
            <p:cNvSpPr/>
            <p:nvPr/>
          </p:nvSpPr>
          <p:spPr bwMode="auto">
            <a:xfrm>
              <a:off x="2109375" y="546717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cxnSp>
          <p:nvCxnSpPr>
            <p:cNvPr id="177" name="Gerade Verbindung mit Pfeil 176"/>
            <p:cNvCxnSpPr/>
            <p:nvPr/>
          </p:nvCxnSpPr>
          <p:spPr bwMode="auto">
            <a:xfrm flipV="1">
              <a:off x="1545657" y="5589589"/>
              <a:ext cx="1058948" cy="1533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78" name="Textfeld 177"/>
            <p:cNvSpPr txBox="1"/>
            <p:nvPr/>
          </p:nvSpPr>
          <p:spPr>
            <a:xfrm>
              <a:off x="1712446" y="5610152"/>
              <a:ext cx="7056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 NF25S</a:t>
              </a:r>
            </a:p>
          </p:txBody>
        </p:sp>
        <p:sp>
          <p:nvSpPr>
            <p:cNvPr id="179" name="Textfeld 178"/>
            <p:cNvSpPr txBox="1"/>
            <p:nvPr/>
          </p:nvSpPr>
          <p:spPr>
            <a:xfrm>
              <a:off x="2953768" y="5902487"/>
              <a:ext cx="10470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NF25S/SiO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2</a:t>
              </a:r>
              <a:endParaRPr lang="de-AT" b="0" dirty="0" smtClean="0">
                <a:solidFill>
                  <a:schemeClr val="tx2"/>
                </a:solidFill>
              </a:endParaRPr>
            </a:p>
          </p:txBody>
        </p:sp>
      </p:grpSp>
      <p:pic>
        <p:nvPicPr>
          <p:cNvPr id="183" name="Picture 13" descr="255-SiO2-3-04"/>
          <p:cNvPicPr>
            <a:picLocks noChangeAspect="1" noChangeArrowheads="1"/>
          </p:cNvPicPr>
          <p:nvPr/>
        </p:nvPicPr>
        <p:blipFill>
          <a:blip r:embed="rId4" cstate="print">
            <a:lum bright="10000" contrast="46000"/>
          </a:blip>
          <a:srcRect/>
          <a:stretch>
            <a:fillRect/>
          </a:stretch>
        </p:blipFill>
        <p:spPr bwMode="auto">
          <a:xfrm>
            <a:off x="4996182" y="1638621"/>
            <a:ext cx="2951163" cy="2214562"/>
          </a:xfrm>
          <a:prstGeom prst="rect">
            <a:avLst/>
          </a:prstGeom>
          <a:noFill/>
        </p:spPr>
      </p:pic>
      <p:sp>
        <p:nvSpPr>
          <p:cNvPr id="185" name="Text Box 9"/>
          <p:cNvSpPr txBox="1">
            <a:spLocks noChangeArrowheads="1"/>
          </p:cNvSpPr>
          <p:nvPr/>
        </p:nvSpPr>
        <p:spPr bwMode="auto">
          <a:xfrm>
            <a:off x="4961847" y="3933786"/>
            <a:ext cx="19440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de-DE" dirty="0" smtClean="0">
                <a:solidFill>
                  <a:schemeClr val="tx1"/>
                </a:solidFill>
                <a:cs typeface="Arial" charset="0"/>
                <a:sym typeface="Symbol" pitchFamily="18" charset="2"/>
              </a:rPr>
              <a:t>SiO</a:t>
            </a:r>
            <a:r>
              <a:rPr lang="de-DE" sz="1000" dirty="0" smtClean="0">
                <a:solidFill>
                  <a:schemeClr val="tx1"/>
                </a:solidFill>
                <a:cs typeface="Arial" charset="0"/>
                <a:sym typeface="Symbol" pitchFamily="18" charset="2"/>
              </a:rPr>
              <a:t>2</a:t>
            </a:r>
            <a:r>
              <a:rPr lang="de-DE" dirty="0" smtClean="0">
                <a:solidFill>
                  <a:schemeClr val="tx1"/>
                </a:solidFill>
                <a:cs typeface="Arial" charset="0"/>
                <a:sym typeface="Symbol" pitchFamily="18" charset="2"/>
              </a:rPr>
              <a:t>  200-400 </a:t>
            </a:r>
            <a:r>
              <a:rPr lang="de-DE" dirty="0" err="1" smtClean="0">
                <a:solidFill>
                  <a:schemeClr val="tx1"/>
                </a:solidFill>
                <a:cs typeface="Arial" charset="0"/>
                <a:sym typeface="Symbol" pitchFamily="18" charset="2"/>
              </a:rPr>
              <a:t>nm</a:t>
            </a:r>
            <a:endParaRPr lang="de-DE" dirty="0">
              <a:solidFill>
                <a:schemeClr val="tx1"/>
              </a:solidFill>
              <a:cs typeface="Arial" charset="0"/>
              <a:sym typeface="Symbol" pitchFamily="18" charset="2"/>
            </a:endParaRPr>
          </a:p>
        </p:txBody>
      </p:sp>
      <p:sp>
        <p:nvSpPr>
          <p:cNvPr id="82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Übersicht der durchgeführten Modifikationen </a:t>
            </a:r>
          </a:p>
        </p:txBody>
      </p:sp>
      <p:sp>
        <p:nvSpPr>
          <p:cNvPr id="84" name="Textfeld 83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800" dirty="0" smtClean="0">
                <a:solidFill>
                  <a:srgbClr val="000C20"/>
                </a:solidFill>
              </a:rPr>
              <a:t>Assemblierung </a:t>
            </a:r>
            <a:r>
              <a:rPr lang="de-AT" sz="1800">
                <a:solidFill>
                  <a:srgbClr val="000C20"/>
                </a:solidFill>
              </a:rPr>
              <a:t>von </a:t>
            </a:r>
            <a:r>
              <a:rPr lang="de-AT" sz="1800" smtClean="0">
                <a:solidFill>
                  <a:srgbClr val="000C20"/>
                </a:solidFill>
              </a:rPr>
              <a:t>Nanoeisenpartikeln </a:t>
            </a:r>
            <a:r>
              <a:rPr lang="de-AT" sz="1800" dirty="0">
                <a:solidFill>
                  <a:srgbClr val="000C20"/>
                </a:solidFill>
              </a:rPr>
              <a:t>auf die Oberfläche von </a:t>
            </a:r>
            <a:r>
              <a:rPr lang="de-AT" sz="1800" dirty="0" smtClean="0">
                <a:solidFill>
                  <a:srgbClr val="000C20"/>
                </a:solidFill>
              </a:rPr>
              <a:t>SiO</a:t>
            </a:r>
            <a:r>
              <a:rPr lang="de-AT" sz="1800" baseline="-25000" dirty="0" smtClean="0">
                <a:solidFill>
                  <a:srgbClr val="000C20"/>
                </a:solidFill>
              </a:rPr>
              <a:t>2</a:t>
            </a:r>
            <a:r>
              <a:rPr lang="de-AT" sz="1800" dirty="0" smtClean="0">
                <a:solidFill>
                  <a:srgbClr val="000C20"/>
                </a:solidFill>
              </a:rPr>
              <a:t>-Partikeln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83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6786563" y="6416675"/>
            <a:ext cx="1824037" cy="441325"/>
          </a:xfrm>
        </p:spPr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7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249011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feld 23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800" dirty="0" smtClean="0">
                <a:solidFill>
                  <a:srgbClr val="000C20"/>
                </a:solidFill>
              </a:rPr>
              <a:t>Assemblierung </a:t>
            </a:r>
            <a:r>
              <a:rPr lang="de-AT" sz="1800">
                <a:solidFill>
                  <a:srgbClr val="000C20"/>
                </a:solidFill>
              </a:rPr>
              <a:t>von </a:t>
            </a:r>
            <a:r>
              <a:rPr lang="de-AT" sz="1800" smtClean="0">
                <a:solidFill>
                  <a:srgbClr val="000C20"/>
                </a:solidFill>
              </a:rPr>
              <a:t>Nanoeisenpartikeln </a:t>
            </a:r>
            <a:r>
              <a:rPr lang="de-AT" sz="1800" dirty="0">
                <a:solidFill>
                  <a:srgbClr val="000C20"/>
                </a:solidFill>
              </a:rPr>
              <a:t>auf die Oberfläche von </a:t>
            </a:r>
            <a:r>
              <a:rPr lang="de-AT" sz="1800" dirty="0" smtClean="0">
                <a:solidFill>
                  <a:srgbClr val="000C20"/>
                </a:solidFill>
              </a:rPr>
              <a:t>SiO</a:t>
            </a:r>
            <a:r>
              <a:rPr lang="de-AT" sz="1800" baseline="-25000" dirty="0" smtClean="0">
                <a:solidFill>
                  <a:srgbClr val="000C20"/>
                </a:solidFill>
              </a:rPr>
              <a:t>2</a:t>
            </a:r>
            <a:r>
              <a:rPr lang="de-AT" sz="1800" dirty="0" smtClean="0">
                <a:solidFill>
                  <a:srgbClr val="000C20"/>
                </a:solidFill>
              </a:rPr>
              <a:t>-Partikeln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Übersicht der durchgeführten Modifikationen </a:t>
            </a:r>
          </a:p>
        </p:txBody>
      </p:sp>
      <p:sp>
        <p:nvSpPr>
          <p:cNvPr id="18" name="Textfeld 8"/>
          <p:cNvSpPr txBox="1">
            <a:spLocks noChangeArrowheads="1"/>
          </p:cNvSpPr>
          <p:nvPr/>
        </p:nvSpPr>
        <p:spPr bwMode="auto">
          <a:xfrm>
            <a:off x="250825" y="1319749"/>
            <a:ext cx="19437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err="1" smtClean="0">
                <a:solidFill>
                  <a:srgbClr val="000C20"/>
                </a:solidFill>
              </a:rPr>
              <a:t>Fe</a:t>
            </a:r>
            <a:r>
              <a:rPr lang="de-AT" sz="1600" b="0" dirty="0" smtClean="0">
                <a:solidFill>
                  <a:srgbClr val="000C20"/>
                </a:solidFill>
              </a:rPr>
              <a:t>(0) synthetisiert auf SiO</a:t>
            </a:r>
            <a:r>
              <a:rPr lang="de-AT" sz="1600" b="0" baseline="-25000" dirty="0" smtClean="0">
                <a:solidFill>
                  <a:srgbClr val="000C20"/>
                </a:solidFill>
              </a:rPr>
              <a:t>2</a:t>
            </a:r>
            <a:r>
              <a:rPr lang="de-AT" sz="1600" b="0" dirty="0">
                <a:solidFill>
                  <a:srgbClr val="000C20"/>
                </a:solidFill>
              </a:rPr>
              <a:t>-</a:t>
            </a:r>
            <a:r>
              <a:rPr lang="de-AT" sz="1600" b="0" dirty="0" smtClean="0">
                <a:solidFill>
                  <a:srgbClr val="000C20"/>
                </a:solidFill>
              </a:rPr>
              <a:t>Träger</a:t>
            </a:r>
            <a:endParaRPr lang="de-AT" sz="1600" b="0" dirty="0">
              <a:solidFill>
                <a:srgbClr val="000C20"/>
              </a:solidFill>
            </a:endParaRPr>
          </a:p>
        </p:txBody>
      </p:sp>
      <p:sp>
        <p:nvSpPr>
          <p:cNvPr id="19" name="Textfeld 8"/>
          <p:cNvSpPr txBox="1">
            <a:spLocks noChangeArrowheads="1"/>
          </p:cNvSpPr>
          <p:nvPr/>
        </p:nvSpPr>
        <p:spPr bwMode="auto">
          <a:xfrm>
            <a:off x="250825" y="3621017"/>
            <a:ext cx="22980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smtClean="0">
                <a:solidFill>
                  <a:srgbClr val="000C20"/>
                </a:solidFill>
              </a:rPr>
              <a:t>Verbund aus </a:t>
            </a:r>
            <a:r>
              <a:rPr lang="de-AT" sz="1600" b="0" dirty="0" err="1" smtClean="0">
                <a:solidFill>
                  <a:srgbClr val="000C20"/>
                </a:solidFill>
              </a:rPr>
              <a:t>Nanofer</a:t>
            </a:r>
            <a:r>
              <a:rPr lang="de-AT" sz="1600" b="0" dirty="0" smtClean="0">
                <a:solidFill>
                  <a:srgbClr val="000C20"/>
                </a:solidFill>
              </a:rPr>
              <a:t> </a:t>
            </a:r>
            <a:r>
              <a:rPr lang="de-AT" sz="1600" b="0" dirty="0">
                <a:solidFill>
                  <a:srgbClr val="000C20"/>
                </a:solidFill>
              </a:rPr>
              <a:t>und SiO</a:t>
            </a:r>
            <a:r>
              <a:rPr lang="de-AT" sz="1600" b="0" baseline="-25000" dirty="0">
                <a:solidFill>
                  <a:srgbClr val="000C20"/>
                </a:solidFill>
              </a:rPr>
              <a:t>2</a:t>
            </a:r>
            <a:r>
              <a:rPr lang="de-AT" sz="1600" b="0" dirty="0">
                <a:solidFill>
                  <a:srgbClr val="000C20"/>
                </a:solidFill>
              </a:rPr>
              <a:t>-Träger</a:t>
            </a:r>
          </a:p>
        </p:txBody>
      </p:sp>
      <p:sp>
        <p:nvSpPr>
          <p:cNvPr id="25" name="Textfeld 8"/>
          <p:cNvSpPr txBox="1">
            <a:spLocks noChangeArrowheads="1"/>
          </p:cNvSpPr>
          <p:nvPr/>
        </p:nvSpPr>
        <p:spPr bwMode="auto">
          <a:xfrm>
            <a:off x="2846069" y="1319749"/>
            <a:ext cx="5863215" cy="2111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smtClean="0">
                <a:solidFill>
                  <a:srgbClr val="000C20"/>
                </a:solidFill>
              </a:rPr>
              <a:t>Ergebnisse</a:t>
            </a:r>
          </a:p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smtClean="0">
                <a:solidFill>
                  <a:srgbClr val="000C20"/>
                </a:solidFill>
              </a:rPr>
              <a:t>Direkte Synthese </a:t>
            </a:r>
            <a:r>
              <a:rPr lang="de-AT" sz="1600" b="0" dirty="0" err="1" smtClean="0">
                <a:solidFill>
                  <a:srgbClr val="000C20"/>
                </a:solidFill>
              </a:rPr>
              <a:t>Fe</a:t>
            </a:r>
            <a:r>
              <a:rPr lang="de-AT" sz="1600" b="0" dirty="0" smtClean="0">
                <a:solidFill>
                  <a:srgbClr val="000C20"/>
                </a:solidFill>
              </a:rPr>
              <a:t>(0) auf SiO</a:t>
            </a:r>
            <a:r>
              <a:rPr lang="de-AT" sz="1600" b="0" baseline="-25000" dirty="0" smtClean="0">
                <a:solidFill>
                  <a:srgbClr val="000C20"/>
                </a:solidFill>
              </a:rPr>
              <a:t>2</a:t>
            </a:r>
            <a:r>
              <a:rPr lang="de-AT" sz="1600" b="0" dirty="0" smtClean="0">
                <a:solidFill>
                  <a:srgbClr val="000C20"/>
                </a:solidFill>
              </a:rPr>
              <a:t>-Träger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 smtClean="0">
                <a:solidFill>
                  <a:srgbClr val="000C20"/>
                </a:solidFill>
              </a:rPr>
              <a:t>Primärpartikelgröße im geeigneten Bereich (200 - 400 </a:t>
            </a:r>
            <a:r>
              <a:rPr lang="de-AT" sz="1600" b="0" dirty="0" err="1" smtClean="0">
                <a:solidFill>
                  <a:srgbClr val="000C20"/>
                </a:solidFill>
              </a:rPr>
              <a:t>nm</a:t>
            </a:r>
            <a:r>
              <a:rPr lang="de-AT" sz="1600" b="0" dirty="0" smtClean="0">
                <a:solidFill>
                  <a:srgbClr val="000C20"/>
                </a:solidFill>
              </a:rPr>
              <a:t>)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 smtClean="0">
                <a:solidFill>
                  <a:srgbClr val="000C20"/>
                </a:solidFill>
              </a:rPr>
              <a:t>Gute Dispersions</a:t>
            </a:r>
            <a:r>
              <a:rPr lang="de-AT" sz="1600" b="0" dirty="0">
                <a:solidFill>
                  <a:srgbClr val="000C20"/>
                </a:solidFill>
              </a:rPr>
              <a:t>-</a:t>
            </a:r>
            <a:r>
              <a:rPr lang="de-AT" sz="1600" b="0" dirty="0" smtClean="0">
                <a:solidFill>
                  <a:srgbClr val="000C20"/>
                </a:solidFill>
              </a:rPr>
              <a:t>Eigenschaften 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 err="1" smtClean="0">
                <a:solidFill>
                  <a:srgbClr val="000C20"/>
                </a:solidFill>
              </a:rPr>
              <a:t>Fe</a:t>
            </a:r>
            <a:r>
              <a:rPr lang="de-AT" sz="1600" b="0" dirty="0" smtClean="0">
                <a:solidFill>
                  <a:srgbClr val="000C20"/>
                </a:solidFill>
              </a:rPr>
              <a:t>(0) Partikel-Hülle auf SiO</a:t>
            </a:r>
            <a:r>
              <a:rPr lang="de-AT" sz="1600" b="0" baseline="-25000" dirty="0" smtClean="0">
                <a:solidFill>
                  <a:srgbClr val="000C20"/>
                </a:solidFill>
              </a:rPr>
              <a:t>2</a:t>
            </a:r>
            <a:r>
              <a:rPr lang="de-AT" sz="1600" b="0" dirty="0" smtClean="0">
                <a:solidFill>
                  <a:srgbClr val="000C20"/>
                </a:solidFill>
              </a:rPr>
              <a:t>-Träger (10 - 20 </a:t>
            </a:r>
            <a:r>
              <a:rPr lang="de-AT" sz="1600" b="0" dirty="0" err="1" smtClean="0">
                <a:solidFill>
                  <a:srgbClr val="000C20"/>
                </a:solidFill>
              </a:rPr>
              <a:t>nm</a:t>
            </a:r>
            <a:r>
              <a:rPr lang="de-AT" sz="1600" b="0" dirty="0" smtClean="0">
                <a:solidFill>
                  <a:srgbClr val="000C20"/>
                </a:solidFill>
              </a:rPr>
              <a:t>)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 smtClean="0">
                <a:solidFill>
                  <a:srgbClr val="000C20"/>
                </a:solidFill>
              </a:rPr>
              <a:t>Geringer Gesamt-</a:t>
            </a:r>
            <a:r>
              <a:rPr lang="de-AT" sz="1600" b="0" dirty="0" err="1" smtClean="0">
                <a:solidFill>
                  <a:srgbClr val="000C20"/>
                </a:solidFill>
              </a:rPr>
              <a:t>Fe</a:t>
            </a:r>
            <a:r>
              <a:rPr lang="de-AT" sz="1600" b="0" dirty="0" smtClean="0">
                <a:solidFill>
                  <a:srgbClr val="000C20"/>
                </a:solidFill>
              </a:rPr>
              <a:t>(0) Anteil 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 smtClean="0">
                <a:solidFill>
                  <a:srgbClr val="000C20"/>
                </a:solidFill>
              </a:rPr>
              <a:t>Keine Verwendung von </a:t>
            </a:r>
            <a:r>
              <a:rPr lang="de-AT" sz="1600" b="0" dirty="0" err="1" smtClean="0">
                <a:solidFill>
                  <a:srgbClr val="000C20"/>
                </a:solidFill>
              </a:rPr>
              <a:t>Nanofer</a:t>
            </a:r>
            <a:endParaRPr lang="de-AT" sz="1600" b="0" dirty="0" smtClean="0">
              <a:solidFill>
                <a:srgbClr val="000C20"/>
              </a:solidFill>
            </a:endParaRPr>
          </a:p>
        </p:txBody>
      </p:sp>
      <p:sp>
        <p:nvSpPr>
          <p:cNvPr id="26" name="Textfeld 8"/>
          <p:cNvSpPr txBox="1">
            <a:spLocks noChangeArrowheads="1"/>
          </p:cNvSpPr>
          <p:nvPr/>
        </p:nvSpPr>
        <p:spPr bwMode="auto">
          <a:xfrm>
            <a:off x="3211285" y="4583238"/>
            <a:ext cx="45392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smtClean="0">
                <a:solidFill>
                  <a:srgbClr val="000C20"/>
                </a:solidFill>
              </a:rPr>
              <a:t>Assemblierung nicht weiter verfolgt</a:t>
            </a:r>
          </a:p>
        </p:txBody>
      </p:sp>
      <p:sp>
        <p:nvSpPr>
          <p:cNvPr id="27" name="Pfeil nach rechts 26"/>
          <p:cNvSpPr/>
          <p:nvPr/>
        </p:nvSpPr>
        <p:spPr bwMode="auto">
          <a:xfrm>
            <a:off x="2938461" y="4692228"/>
            <a:ext cx="255359" cy="15240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de-AT" sz="1000" b="0">
              <a:solidFill>
                <a:srgbClr val="666369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14" name="Grafik 13"/>
          <p:cNvPicPr/>
          <p:nvPr/>
        </p:nvPicPr>
        <p:blipFill rotWithShape="1">
          <a:blip r:embed="rId3" cstate="print"/>
          <a:srcRect l="64286"/>
          <a:stretch/>
        </p:blipFill>
        <p:spPr bwMode="auto">
          <a:xfrm>
            <a:off x="342581" y="4205792"/>
            <a:ext cx="2057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Grafik 20"/>
          <p:cNvPicPr/>
          <p:nvPr/>
        </p:nvPicPr>
        <p:blipFill rotWithShape="1">
          <a:blip r:embed="rId3" cstate="print"/>
          <a:srcRect l="32308" r="35929"/>
          <a:stretch/>
        </p:blipFill>
        <p:spPr bwMode="auto">
          <a:xfrm>
            <a:off x="342581" y="1932224"/>
            <a:ext cx="182975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feld 8"/>
          <p:cNvSpPr txBox="1">
            <a:spLocks noChangeArrowheads="1"/>
          </p:cNvSpPr>
          <p:nvPr/>
        </p:nvSpPr>
        <p:spPr bwMode="auto">
          <a:xfrm>
            <a:off x="2846069" y="3484799"/>
            <a:ext cx="5863215" cy="92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>
                <a:solidFill>
                  <a:srgbClr val="000C20"/>
                </a:solidFill>
              </a:rPr>
              <a:t>Verbund aus </a:t>
            </a:r>
            <a:r>
              <a:rPr lang="de-AT" sz="1600" b="0" dirty="0" err="1">
                <a:solidFill>
                  <a:srgbClr val="000C20"/>
                </a:solidFill>
              </a:rPr>
              <a:t>Nanofer</a:t>
            </a:r>
            <a:r>
              <a:rPr lang="de-AT" sz="1600" b="0" dirty="0">
                <a:solidFill>
                  <a:srgbClr val="000C20"/>
                </a:solidFill>
              </a:rPr>
              <a:t> und SiO</a:t>
            </a:r>
            <a:r>
              <a:rPr lang="de-AT" sz="1600" b="0" baseline="-25000" dirty="0">
                <a:solidFill>
                  <a:srgbClr val="000C20"/>
                </a:solidFill>
              </a:rPr>
              <a:t>2</a:t>
            </a:r>
            <a:r>
              <a:rPr lang="de-AT" sz="1600" b="0" dirty="0">
                <a:solidFill>
                  <a:srgbClr val="000C20"/>
                </a:solidFill>
              </a:rPr>
              <a:t>-Träger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 smtClean="0">
                <a:solidFill>
                  <a:srgbClr val="000C20"/>
                </a:solidFill>
              </a:rPr>
              <a:t>Keine definierbaren Primärpartikel 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 smtClean="0">
                <a:solidFill>
                  <a:srgbClr val="000C20"/>
                </a:solidFill>
              </a:rPr>
              <a:t>Agglomerate mit unterschiedlichsten Größen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8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164598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feld 151"/>
          <p:cNvSpPr txBox="1">
            <a:spLocks noChangeArrowheads="1"/>
          </p:cNvSpPr>
          <p:nvPr/>
        </p:nvSpPr>
        <p:spPr bwMode="auto">
          <a:xfrm>
            <a:off x="250825" y="13973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err="1" smtClean="0">
                <a:solidFill>
                  <a:srgbClr val="000C20"/>
                </a:solidFill>
              </a:rPr>
              <a:t>Nanofer</a:t>
            </a:r>
            <a:r>
              <a:rPr lang="de-AT" sz="1800" dirty="0" smtClean="0">
                <a:solidFill>
                  <a:srgbClr val="000C20"/>
                </a:solidFill>
              </a:rPr>
              <a:t> 25 Modifikation</a:t>
            </a:r>
            <a:endParaRPr lang="de-AT" sz="1800" dirty="0">
              <a:solidFill>
                <a:srgbClr val="000C20"/>
              </a:solidFill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567609" y="2346523"/>
            <a:ext cx="639503" cy="332963"/>
            <a:chOff x="1767852" y="5310673"/>
            <a:chExt cx="639503" cy="332963"/>
          </a:xfrm>
        </p:grpSpPr>
        <p:sp>
          <p:nvSpPr>
            <p:cNvPr id="165" name="Ellipse 164"/>
            <p:cNvSpPr/>
            <p:nvPr/>
          </p:nvSpPr>
          <p:spPr bwMode="auto">
            <a:xfrm>
              <a:off x="1767852" y="5450769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6" name="Ellipse 165"/>
            <p:cNvSpPr/>
            <p:nvPr/>
          </p:nvSpPr>
          <p:spPr bwMode="auto">
            <a:xfrm>
              <a:off x="1925599" y="5462664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7" name="Ellipse 166"/>
            <p:cNvSpPr/>
            <p:nvPr/>
          </p:nvSpPr>
          <p:spPr bwMode="auto">
            <a:xfrm>
              <a:off x="1962232" y="531067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8" name="Ellipse 167"/>
            <p:cNvSpPr/>
            <p:nvPr/>
          </p:nvSpPr>
          <p:spPr bwMode="auto">
            <a:xfrm>
              <a:off x="2165008" y="531067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69" name="Ellipse 168"/>
            <p:cNvSpPr/>
            <p:nvPr/>
          </p:nvSpPr>
          <p:spPr bwMode="auto">
            <a:xfrm>
              <a:off x="2201240" y="547432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0" name="Ellipse 169"/>
            <p:cNvSpPr/>
            <p:nvPr/>
          </p:nvSpPr>
          <p:spPr bwMode="auto">
            <a:xfrm>
              <a:off x="1876881" y="5339353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1" name="Ellipse 170"/>
            <p:cNvSpPr/>
            <p:nvPr/>
          </p:nvSpPr>
          <p:spPr bwMode="auto">
            <a:xfrm>
              <a:off x="2029243" y="5460329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2" name="Ellipse 171"/>
            <p:cNvSpPr/>
            <p:nvPr/>
          </p:nvSpPr>
          <p:spPr bwMode="auto">
            <a:xfrm>
              <a:off x="2103804" y="5389917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5" name="Ellipse 174"/>
            <p:cNvSpPr/>
            <p:nvPr/>
          </p:nvSpPr>
          <p:spPr bwMode="auto">
            <a:xfrm>
              <a:off x="2309919" y="5462664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  <p:sp>
          <p:nvSpPr>
            <p:cNvPr id="176" name="Ellipse 175"/>
            <p:cNvSpPr/>
            <p:nvPr/>
          </p:nvSpPr>
          <p:spPr bwMode="auto">
            <a:xfrm>
              <a:off x="2109375" y="5534628"/>
              <a:ext cx="97436" cy="109008"/>
            </a:xfrm>
            <a:prstGeom prst="ellipse">
              <a:avLst/>
            </a:prstGeom>
            <a:solidFill>
              <a:schemeClr val="tx2"/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AT" sz="1000" b="0" i="0" u="none" strike="noStrike" cap="none" normalizeH="0" baseline="0">
                <a:ln>
                  <a:noFill/>
                </a:ln>
                <a:solidFill>
                  <a:srgbClr val="666369"/>
                </a:solidFill>
                <a:effectLst/>
                <a:latin typeface="Arial" pitchFamily="-65" charset="0"/>
                <a:ea typeface="ＭＳ Ｐゴシック" pitchFamily="-65" charset="-128"/>
                <a:cs typeface="ＭＳ Ｐゴシック" pitchFamily="-65" charset="-128"/>
              </a:endParaRPr>
            </a:p>
          </p:txBody>
        </p:sp>
      </p:grpSp>
      <p:cxnSp>
        <p:nvCxnSpPr>
          <p:cNvPr id="177" name="Gerade Verbindung mit Pfeil 176"/>
          <p:cNvCxnSpPr/>
          <p:nvPr/>
        </p:nvCxnSpPr>
        <p:spPr bwMode="auto">
          <a:xfrm flipV="1">
            <a:off x="1545657" y="2595627"/>
            <a:ext cx="1058948" cy="1533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8" name="Textfeld 177"/>
          <p:cNvSpPr txBox="1"/>
          <p:nvPr/>
        </p:nvSpPr>
        <p:spPr>
          <a:xfrm>
            <a:off x="555379" y="2761861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0" dirty="0" smtClean="0">
                <a:solidFill>
                  <a:schemeClr val="tx2"/>
                </a:solidFill>
              </a:rPr>
              <a:t> NF25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2820490" y="2244439"/>
            <a:ext cx="732957" cy="503427"/>
            <a:chOff x="3784706" y="4320912"/>
            <a:chExt cx="732957" cy="503427"/>
          </a:xfrm>
        </p:grpSpPr>
        <p:grpSp>
          <p:nvGrpSpPr>
            <p:cNvPr id="4" name="Gruppieren 3"/>
            <p:cNvGrpSpPr/>
            <p:nvPr/>
          </p:nvGrpSpPr>
          <p:grpSpPr>
            <a:xfrm>
              <a:off x="3815881" y="4332156"/>
              <a:ext cx="237169" cy="227352"/>
              <a:chOff x="3815881" y="4332156"/>
              <a:chExt cx="237169" cy="227352"/>
            </a:xfrm>
          </p:grpSpPr>
          <p:sp>
            <p:nvSpPr>
              <p:cNvPr id="164" name="Ellipse 163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3" name="Freihandform 2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2" name="Freihandform 81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3" name="Freihandform 82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4" name="Freihandform 83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5" name="Freihandform 84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7" name="Freihandform 86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9" name="Freihandform 88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0" name="Freihandform 89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91" name="Gruppieren 90"/>
            <p:cNvGrpSpPr/>
            <p:nvPr/>
          </p:nvGrpSpPr>
          <p:grpSpPr>
            <a:xfrm>
              <a:off x="3976161" y="4320912"/>
              <a:ext cx="237169" cy="227352"/>
              <a:chOff x="3815881" y="4332156"/>
              <a:chExt cx="237169" cy="227352"/>
            </a:xfrm>
          </p:grpSpPr>
          <p:sp>
            <p:nvSpPr>
              <p:cNvPr id="92" name="Ellipse 91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3" name="Freihandform 92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7" name="Freihandform 96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8" name="Freihandform 97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9" name="Freihandform 98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00" name="Freihandform 99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01" name="Freihandform 100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02" name="Freihandform 101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03" name="Freihandform 102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104" name="Gruppieren 103"/>
            <p:cNvGrpSpPr/>
            <p:nvPr/>
          </p:nvGrpSpPr>
          <p:grpSpPr>
            <a:xfrm>
              <a:off x="3903900" y="4427096"/>
              <a:ext cx="237169" cy="227352"/>
              <a:chOff x="3815881" y="4332156"/>
              <a:chExt cx="237169" cy="227352"/>
            </a:xfrm>
          </p:grpSpPr>
          <p:sp>
            <p:nvSpPr>
              <p:cNvPr id="105" name="Ellipse 104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06" name="Freihandform 105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07" name="Freihandform 106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08" name="Freihandform 107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09" name="Freihandform 108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0" name="Freihandform 109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4" name="Freihandform 113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5" name="Freihandform 11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6" name="Freihandform 11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119" name="Gruppieren 118"/>
            <p:cNvGrpSpPr/>
            <p:nvPr/>
          </p:nvGrpSpPr>
          <p:grpSpPr>
            <a:xfrm>
              <a:off x="3995118" y="4429595"/>
              <a:ext cx="237169" cy="227352"/>
              <a:chOff x="3815881" y="4332156"/>
              <a:chExt cx="237169" cy="227352"/>
            </a:xfrm>
          </p:grpSpPr>
          <p:sp>
            <p:nvSpPr>
              <p:cNvPr id="120" name="Ellipse 119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37" name="Freihandform 136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38" name="Freihandform 137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45" name="Freihandform 144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46" name="Freihandform 145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49" name="Freihandform 148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51" name="Freihandform 150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55" name="Freihandform 15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56" name="Freihandform 15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160" name="Gruppieren 159"/>
            <p:cNvGrpSpPr/>
            <p:nvPr/>
          </p:nvGrpSpPr>
          <p:grpSpPr>
            <a:xfrm>
              <a:off x="4118209" y="4363385"/>
              <a:ext cx="237169" cy="227352"/>
              <a:chOff x="3815881" y="4332156"/>
              <a:chExt cx="237169" cy="227352"/>
            </a:xfrm>
          </p:grpSpPr>
          <p:sp>
            <p:nvSpPr>
              <p:cNvPr id="173" name="Ellipse 172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74" name="Freihandform 173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80" name="Freihandform 179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81" name="Freihandform 180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82" name="Freihandform 181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83" name="Freihandform 182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84" name="Freihandform 183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85" name="Freihandform 18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86" name="Freihandform 18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187" name="Gruppieren 186"/>
            <p:cNvGrpSpPr/>
            <p:nvPr/>
          </p:nvGrpSpPr>
          <p:grpSpPr>
            <a:xfrm>
              <a:off x="3784706" y="4471532"/>
              <a:ext cx="237169" cy="227352"/>
              <a:chOff x="3815881" y="4332156"/>
              <a:chExt cx="237169" cy="227352"/>
            </a:xfrm>
          </p:grpSpPr>
          <p:sp>
            <p:nvSpPr>
              <p:cNvPr id="188" name="Ellipse 187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89" name="Freihandform 188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90" name="Freihandform 189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91" name="Freihandform 190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92" name="Freihandform 191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93" name="Freihandform 192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94" name="Freihandform 193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95" name="Freihandform 19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96" name="Freihandform 19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197" name="Gruppieren 196"/>
            <p:cNvGrpSpPr/>
            <p:nvPr/>
          </p:nvGrpSpPr>
          <p:grpSpPr>
            <a:xfrm>
              <a:off x="3913520" y="4564507"/>
              <a:ext cx="237169" cy="227352"/>
              <a:chOff x="3815881" y="4332156"/>
              <a:chExt cx="237169" cy="227352"/>
            </a:xfrm>
          </p:grpSpPr>
          <p:sp>
            <p:nvSpPr>
              <p:cNvPr id="198" name="Ellipse 197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99" name="Freihandform 198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00" name="Freihandform 199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01" name="Freihandform 200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02" name="Freihandform 201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03" name="Freihandform 202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04" name="Freihandform 203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05" name="Freihandform 20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06" name="Freihandform 20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207" name="Gruppieren 206"/>
            <p:cNvGrpSpPr/>
            <p:nvPr/>
          </p:nvGrpSpPr>
          <p:grpSpPr>
            <a:xfrm>
              <a:off x="4043331" y="4506969"/>
              <a:ext cx="237169" cy="227352"/>
              <a:chOff x="3815881" y="4332156"/>
              <a:chExt cx="237169" cy="227352"/>
            </a:xfrm>
          </p:grpSpPr>
          <p:sp>
            <p:nvSpPr>
              <p:cNvPr id="208" name="Ellipse 207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09" name="Freihandform 208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10" name="Freihandform 209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11" name="Freihandform 210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12" name="Freihandform 211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13" name="Freihandform 212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14" name="Freihandform 213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15" name="Freihandform 21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16" name="Freihandform 21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217" name="Gruppieren 216"/>
            <p:cNvGrpSpPr/>
            <p:nvPr/>
          </p:nvGrpSpPr>
          <p:grpSpPr>
            <a:xfrm>
              <a:off x="4215824" y="4494807"/>
              <a:ext cx="237169" cy="227352"/>
              <a:chOff x="3815881" y="4332156"/>
              <a:chExt cx="237169" cy="227352"/>
            </a:xfrm>
          </p:grpSpPr>
          <p:sp>
            <p:nvSpPr>
              <p:cNvPr id="218" name="Ellipse 217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19" name="Freihandform 218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20" name="Freihandform 219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21" name="Freihandform 220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22" name="Freihandform 221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23" name="Freihandform 222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24" name="Freihandform 223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25" name="Freihandform 22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26" name="Freihandform 22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227" name="Gruppieren 226"/>
            <p:cNvGrpSpPr/>
            <p:nvPr/>
          </p:nvGrpSpPr>
          <p:grpSpPr>
            <a:xfrm>
              <a:off x="4280494" y="4339579"/>
              <a:ext cx="237169" cy="227352"/>
              <a:chOff x="3815881" y="4332156"/>
              <a:chExt cx="237169" cy="227352"/>
            </a:xfrm>
          </p:grpSpPr>
          <p:sp>
            <p:nvSpPr>
              <p:cNvPr id="228" name="Ellipse 227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29" name="Freihandform 228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30" name="Freihandform 229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31" name="Freihandform 230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32" name="Freihandform 231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33" name="Freihandform 232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34" name="Freihandform 233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35" name="Freihandform 23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36" name="Freihandform 23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237" name="Gruppieren 236"/>
            <p:cNvGrpSpPr/>
            <p:nvPr/>
          </p:nvGrpSpPr>
          <p:grpSpPr>
            <a:xfrm>
              <a:off x="4118380" y="4596987"/>
              <a:ext cx="237169" cy="227352"/>
              <a:chOff x="3815881" y="4332156"/>
              <a:chExt cx="237169" cy="227352"/>
            </a:xfrm>
          </p:grpSpPr>
          <p:sp>
            <p:nvSpPr>
              <p:cNvPr id="238" name="Ellipse 237"/>
              <p:cNvSpPr/>
              <p:nvPr/>
            </p:nvSpPr>
            <p:spPr bwMode="auto">
              <a:xfrm>
                <a:off x="3890937" y="440453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39" name="Freihandform 238"/>
              <p:cNvSpPr/>
              <p:nvPr/>
            </p:nvSpPr>
            <p:spPr bwMode="auto">
              <a:xfrm>
                <a:off x="3949909" y="436213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40" name="Freihandform 239"/>
              <p:cNvSpPr/>
              <p:nvPr/>
            </p:nvSpPr>
            <p:spPr bwMode="auto">
              <a:xfrm>
                <a:off x="3845862" y="446956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41" name="Freihandform 240"/>
              <p:cNvSpPr/>
              <p:nvPr/>
            </p:nvSpPr>
            <p:spPr bwMode="auto">
              <a:xfrm>
                <a:off x="3884691" y="4499548"/>
                <a:ext cx="75055" cy="59960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42" name="Freihandform 241"/>
              <p:cNvSpPr/>
              <p:nvPr/>
            </p:nvSpPr>
            <p:spPr bwMode="auto">
              <a:xfrm flipH="1">
                <a:off x="3928858" y="4332156"/>
                <a:ext cx="45719" cy="12741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43" name="Freihandform 242"/>
              <p:cNvSpPr/>
              <p:nvPr/>
            </p:nvSpPr>
            <p:spPr bwMode="auto">
              <a:xfrm flipH="1">
                <a:off x="3852264" y="4369634"/>
                <a:ext cx="77345" cy="114924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44" name="Freihandform 243"/>
              <p:cNvSpPr/>
              <p:nvPr/>
            </p:nvSpPr>
            <p:spPr bwMode="auto">
              <a:xfrm flipV="1">
                <a:off x="3964524" y="4459039"/>
                <a:ext cx="45719" cy="57461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45" name="Freihandform 244"/>
              <p:cNvSpPr/>
              <p:nvPr/>
            </p:nvSpPr>
            <p:spPr bwMode="auto">
              <a:xfrm flipH="1">
                <a:off x="3815881" y="4427096"/>
                <a:ext cx="92649" cy="60673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246" name="Freihandform 245"/>
              <p:cNvSpPr/>
              <p:nvPr/>
            </p:nvSpPr>
            <p:spPr bwMode="auto">
              <a:xfrm rot="8691621" flipH="1">
                <a:off x="4007331" y="4432945"/>
                <a:ext cx="45719" cy="80347"/>
              </a:xfrm>
              <a:custGeom>
                <a:avLst/>
                <a:gdLst>
                  <a:gd name="connsiteX0" fmla="*/ 0 w 75055"/>
                  <a:gd name="connsiteY0" fmla="*/ 59960 h 59960"/>
                  <a:gd name="connsiteX1" fmla="*/ 37475 w 75055"/>
                  <a:gd name="connsiteY1" fmla="*/ 44970 h 59960"/>
                  <a:gd name="connsiteX2" fmla="*/ 67455 w 75055"/>
                  <a:gd name="connsiteY2" fmla="*/ 37475 h 59960"/>
                  <a:gd name="connsiteX3" fmla="*/ 74950 w 75055"/>
                  <a:gd name="connsiteY3" fmla="*/ 0 h 59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055" h="59960">
                    <a:moveTo>
                      <a:pt x="0" y="59960"/>
                    </a:moveTo>
                    <a:cubicBezTo>
                      <a:pt x="12492" y="54963"/>
                      <a:pt x="24711" y="49225"/>
                      <a:pt x="37475" y="44970"/>
                    </a:cubicBezTo>
                    <a:cubicBezTo>
                      <a:pt x="47247" y="41713"/>
                      <a:pt x="59411" y="43910"/>
                      <a:pt x="67455" y="37475"/>
                    </a:cubicBezTo>
                    <a:cubicBezTo>
                      <a:pt x="76530" y="30215"/>
                      <a:pt x="74950" y="10263"/>
                      <a:pt x="7495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</p:grpSp>
      <p:sp>
        <p:nvSpPr>
          <p:cNvPr id="247" name="Textfeld 246"/>
          <p:cNvSpPr txBox="1"/>
          <p:nvPr/>
        </p:nvSpPr>
        <p:spPr>
          <a:xfrm>
            <a:off x="2759963" y="2757221"/>
            <a:ext cx="950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0" dirty="0" smtClean="0">
                <a:solidFill>
                  <a:schemeClr val="tx2"/>
                </a:solidFill>
              </a:rPr>
              <a:t> NF25-PAA</a:t>
            </a:r>
          </a:p>
        </p:txBody>
      </p:sp>
      <p:sp>
        <p:nvSpPr>
          <p:cNvPr id="248" name="Textfeld 247"/>
          <p:cNvSpPr txBox="1"/>
          <p:nvPr/>
        </p:nvSpPr>
        <p:spPr>
          <a:xfrm>
            <a:off x="1415804" y="2584581"/>
            <a:ext cx="1317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0" dirty="0" smtClean="0">
                <a:solidFill>
                  <a:schemeClr val="tx2"/>
                </a:solidFill>
              </a:rPr>
              <a:t>PAA – Polyacryl-</a:t>
            </a:r>
          </a:p>
          <a:p>
            <a:r>
              <a:rPr lang="de-AT" b="0" dirty="0" smtClean="0">
                <a:solidFill>
                  <a:schemeClr val="tx2"/>
                </a:solidFill>
              </a:rPr>
              <a:t>säure</a:t>
            </a:r>
          </a:p>
        </p:txBody>
      </p:sp>
      <p:pic>
        <p:nvPicPr>
          <p:cNvPr id="5122" name="Picture 2" descr="https://encrypted-tbn2.gstatic.com/images?q=tbn:ANd9GcTvVcvDbha6WOz0rFnuZU1wFntadef8ttQd88Zy_WSq9nsvCnrp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711"/>
          <a:stretch/>
        </p:blipFill>
        <p:spPr bwMode="auto">
          <a:xfrm>
            <a:off x="1668791" y="1992343"/>
            <a:ext cx="751330" cy="57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9" name="Textfeld 248"/>
          <p:cNvSpPr txBox="1">
            <a:spLocks noChangeArrowheads="1"/>
          </p:cNvSpPr>
          <p:nvPr/>
        </p:nvSpPr>
        <p:spPr bwMode="auto">
          <a:xfrm>
            <a:off x="250825" y="36458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err="1" smtClean="0">
                <a:solidFill>
                  <a:srgbClr val="000C20"/>
                </a:solidFill>
              </a:rPr>
              <a:t>Nanofer</a:t>
            </a:r>
            <a:r>
              <a:rPr lang="de-AT" sz="1800" dirty="0" smtClean="0">
                <a:solidFill>
                  <a:srgbClr val="000C20"/>
                </a:solidFill>
              </a:rPr>
              <a:t> 25 / CaCO</a:t>
            </a:r>
            <a:r>
              <a:rPr lang="de-AT" sz="1400" dirty="0" smtClean="0">
                <a:solidFill>
                  <a:srgbClr val="000C20"/>
                </a:solidFill>
              </a:rPr>
              <a:t>3</a:t>
            </a:r>
            <a:r>
              <a:rPr lang="de-AT" sz="1800" dirty="0" smtClean="0">
                <a:solidFill>
                  <a:srgbClr val="000C20"/>
                </a:solidFill>
              </a:rPr>
              <a:t> Partikel: Synthese</a:t>
            </a:r>
            <a:endParaRPr lang="de-AT" sz="1800" dirty="0">
              <a:solidFill>
                <a:srgbClr val="000C20"/>
              </a:solidFill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523632" y="4234153"/>
            <a:ext cx="4414392" cy="969129"/>
            <a:chOff x="546117" y="3465755"/>
            <a:chExt cx="4414392" cy="969129"/>
          </a:xfrm>
        </p:grpSpPr>
        <p:cxnSp>
          <p:nvCxnSpPr>
            <p:cNvPr id="78" name="Gerade Verbindung mit Pfeil 77"/>
            <p:cNvCxnSpPr/>
            <p:nvPr/>
          </p:nvCxnSpPr>
          <p:spPr bwMode="auto">
            <a:xfrm flipV="1">
              <a:off x="2635323" y="3839010"/>
              <a:ext cx="1058948" cy="1533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79" name="Textfeld 78"/>
            <p:cNvSpPr txBox="1"/>
            <p:nvPr/>
          </p:nvSpPr>
          <p:spPr>
            <a:xfrm>
              <a:off x="546117" y="3672125"/>
              <a:ext cx="9589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 CaCl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2</a:t>
              </a:r>
              <a:r>
                <a:rPr lang="de-AT" b="0" dirty="0" smtClean="0">
                  <a:solidFill>
                    <a:schemeClr val="tx2"/>
                  </a:solidFill>
                </a:rPr>
                <a:t>     +</a:t>
              </a:r>
            </a:p>
          </p:txBody>
        </p:sp>
        <p:sp>
          <p:nvSpPr>
            <p:cNvPr id="80" name="Textfeld 79"/>
            <p:cNvSpPr txBox="1"/>
            <p:nvPr/>
          </p:nvSpPr>
          <p:spPr>
            <a:xfrm>
              <a:off x="2719758" y="3567479"/>
              <a:ext cx="9573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 + Na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2</a:t>
              </a:r>
              <a:r>
                <a:rPr lang="de-AT" b="0" dirty="0" smtClean="0">
                  <a:solidFill>
                    <a:schemeClr val="tx2"/>
                  </a:solidFill>
                </a:rPr>
                <a:t>CO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3</a:t>
              </a:r>
              <a:endParaRPr lang="de-AT" b="0" dirty="0" smtClean="0">
                <a:solidFill>
                  <a:schemeClr val="tx2"/>
                </a:solidFill>
              </a:endParaRPr>
            </a:p>
          </p:txBody>
        </p:sp>
        <p:sp>
          <p:nvSpPr>
            <p:cNvPr id="86" name="Textfeld 85"/>
            <p:cNvSpPr txBox="1"/>
            <p:nvPr/>
          </p:nvSpPr>
          <p:spPr>
            <a:xfrm>
              <a:off x="3838086" y="4157885"/>
              <a:ext cx="11224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CaCO</a:t>
              </a:r>
              <a:r>
                <a:rPr lang="de-AT" sz="1000" b="0" dirty="0" smtClean="0">
                  <a:solidFill>
                    <a:schemeClr val="tx2"/>
                  </a:solidFill>
                </a:rPr>
                <a:t>3</a:t>
              </a:r>
              <a:r>
                <a:rPr lang="de-AT" b="0" dirty="0" smtClean="0">
                  <a:solidFill>
                    <a:schemeClr val="tx2"/>
                  </a:solidFill>
                </a:rPr>
                <a:t>-NF25</a:t>
              </a:r>
            </a:p>
          </p:txBody>
        </p:sp>
        <p:grpSp>
          <p:nvGrpSpPr>
            <p:cNvPr id="25" name="Gruppieren 24"/>
            <p:cNvGrpSpPr/>
            <p:nvPr/>
          </p:nvGrpSpPr>
          <p:grpSpPr>
            <a:xfrm>
              <a:off x="4005198" y="3465755"/>
              <a:ext cx="661201" cy="656116"/>
              <a:chOff x="2872348" y="3428580"/>
              <a:chExt cx="661201" cy="656116"/>
            </a:xfrm>
          </p:grpSpPr>
          <p:sp>
            <p:nvSpPr>
              <p:cNvPr id="81" name="Ellipse 80"/>
              <p:cNvSpPr/>
              <p:nvPr/>
            </p:nvSpPr>
            <p:spPr bwMode="auto">
              <a:xfrm>
                <a:off x="2902773" y="3450299"/>
                <a:ext cx="612038" cy="61061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6" name="Ellipse 15"/>
              <p:cNvSpPr/>
              <p:nvPr/>
            </p:nvSpPr>
            <p:spPr bwMode="auto">
              <a:xfrm>
                <a:off x="3294541" y="3428580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88" name="Ellipse 87"/>
              <p:cNvSpPr/>
              <p:nvPr/>
            </p:nvSpPr>
            <p:spPr bwMode="auto">
              <a:xfrm>
                <a:off x="3436113" y="3716845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4" name="Ellipse 93"/>
              <p:cNvSpPr/>
              <p:nvPr/>
            </p:nvSpPr>
            <p:spPr bwMode="auto">
              <a:xfrm>
                <a:off x="2872348" y="3684183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5" name="Ellipse 94"/>
              <p:cNvSpPr/>
              <p:nvPr/>
            </p:nvSpPr>
            <p:spPr bwMode="auto">
              <a:xfrm>
                <a:off x="2969784" y="3450299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96" name="Ellipse 95"/>
              <p:cNvSpPr/>
              <p:nvPr/>
            </p:nvSpPr>
            <p:spPr bwMode="auto">
              <a:xfrm>
                <a:off x="3343259" y="3921184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1" name="Ellipse 110"/>
              <p:cNvSpPr/>
              <p:nvPr/>
            </p:nvSpPr>
            <p:spPr bwMode="auto">
              <a:xfrm>
                <a:off x="3208792" y="3771349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2" name="Ellipse 111"/>
              <p:cNvSpPr/>
              <p:nvPr/>
            </p:nvSpPr>
            <p:spPr bwMode="auto">
              <a:xfrm>
                <a:off x="2921908" y="3898699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3" name="Ellipse 112"/>
              <p:cNvSpPr/>
              <p:nvPr/>
            </p:nvSpPr>
            <p:spPr bwMode="auto">
              <a:xfrm>
                <a:off x="3036795" y="3757350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7" name="Ellipse 116"/>
              <p:cNvSpPr/>
              <p:nvPr/>
            </p:nvSpPr>
            <p:spPr bwMode="auto">
              <a:xfrm>
                <a:off x="3111356" y="3529543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18" name="Ellipse 117"/>
              <p:cNvSpPr/>
              <p:nvPr/>
            </p:nvSpPr>
            <p:spPr bwMode="auto">
              <a:xfrm>
                <a:off x="3317471" y="3602290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  <p:sp>
            <p:nvSpPr>
              <p:cNvPr id="121" name="Ellipse 120"/>
              <p:cNvSpPr/>
              <p:nvPr/>
            </p:nvSpPr>
            <p:spPr bwMode="auto">
              <a:xfrm>
                <a:off x="3102612" y="3975688"/>
                <a:ext cx="97436" cy="109008"/>
              </a:xfrm>
              <a:prstGeom prst="ellipse">
                <a:avLst/>
              </a:prstGeom>
              <a:solidFill>
                <a:schemeClr val="tx2"/>
              </a:solid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de-AT" sz="1000" b="0" i="0" u="none" strike="noStrike" cap="none" normalizeH="0" baseline="0">
                  <a:ln>
                    <a:noFill/>
                  </a:ln>
                  <a:solidFill>
                    <a:srgbClr val="666369"/>
                  </a:solidFill>
                  <a:effectLst/>
                  <a:latin typeface="Arial" pitchFamily="-65" charset="0"/>
                  <a:ea typeface="ＭＳ Ｐゴシック" pitchFamily="-65" charset="-128"/>
                  <a:cs typeface="ＭＳ Ｐゴシック" pitchFamily="-65" charset="-128"/>
                </a:endParaRPr>
              </a:p>
            </p:txBody>
          </p:sp>
        </p:grpSp>
        <p:grpSp>
          <p:nvGrpSpPr>
            <p:cNvPr id="250" name="Gruppieren 249"/>
            <p:cNvGrpSpPr/>
            <p:nvPr/>
          </p:nvGrpSpPr>
          <p:grpSpPr>
            <a:xfrm>
              <a:off x="1581017" y="3498230"/>
              <a:ext cx="732957" cy="503427"/>
              <a:chOff x="3784706" y="4320912"/>
              <a:chExt cx="732957" cy="503427"/>
            </a:xfrm>
          </p:grpSpPr>
          <p:grpSp>
            <p:nvGrpSpPr>
              <p:cNvPr id="251" name="Gruppieren 250"/>
              <p:cNvGrpSpPr/>
              <p:nvPr/>
            </p:nvGrpSpPr>
            <p:grpSpPr>
              <a:xfrm>
                <a:off x="3815881" y="4332156"/>
                <a:ext cx="237169" cy="227352"/>
                <a:chOff x="3815881" y="4332156"/>
                <a:chExt cx="237169" cy="227352"/>
              </a:xfrm>
            </p:grpSpPr>
            <p:sp>
              <p:nvSpPr>
                <p:cNvPr id="352" name="Ellipse 351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3" name="Freihandform 352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4" name="Freihandform 353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5" name="Freihandform 354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6" name="Freihandform 355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7" name="Freihandform 356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8" name="Freihandform 357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9" name="Freihandform 358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60" name="Freihandform 359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52" name="Gruppieren 251"/>
              <p:cNvGrpSpPr/>
              <p:nvPr/>
            </p:nvGrpSpPr>
            <p:grpSpPr>
              <a:xfrm>
                <a:off x="3976161" y="4320912"/>
                <a:ext cx="237169" cy="227352"/>
                <a:chOff x="3815881" y="4332156"/>
                <a:chExt cx="237169" cy="227352"/>
              </a:xfrm>
            </p:grpSpPr>
            <p:sp>
              <p:nvSpPr>
                <p:cNvPr id="343" name="Ellipse 342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4" name="Freihandform 343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5" name="Freihandform 344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6" name="Freihandform 345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7" name="Freihandform 346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8" name="Freihandform 347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9" name="Freihandform 348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0" name="Freihandform 349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51" name="Freihandform 350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53" name="Gruppieren 252"/>
              <p:cNvGrpSpPr/>
              <p:nvPr/>
            </p:nvGrpSpPr>
            <p:grpSpPr>
              <a:xfrm>
                <a:off x="3903900" y="4427096"/>
                <a:ext cx="237169" cy="227352"/>
                <a:chOff x="3815881" y="4332156"/>
                <a:chExt cx="237169" cy="227352"/>
              </a:xfrm>
            </p:grpSpPr>
            <p:sp>
              <p:nvSpPr>
                <p:cNvPr id="334" name="Ellipse 333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5" name="Freihandform 334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6" name="Freihandform 335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7" name="Freihandform 336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8" name="Freihandform 337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9" name="Freihandform 338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0" name="Freihandform 339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1" name="Freihandform 340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42" name="Freihandform 341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54" name="Gruppieren 253"/>
              <p:cNvGrpSpPr/>
              <p:nvPr/>
            </p:nvGrpSpPr>
            <p:grpSpPr>
              <a:xfrm>
                <a:off x="3995118" y="4429595"/>
                <a:ext cx="237169" cy="227352"/>
                <a:chOff x="3815881" y="4332156"/>
                <a:chExt cx="237169" cy="227352"/>
              </a:xfrm>
            </p:grpSpPr>
            <p:sp>
              <p:nvSpPr>
                <p:cNvPr id="325" name="Ellipse 324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6" name="Freihandform 325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7" name="Freihandform 326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8" name="Freihandform 327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9" name="Freihandform 328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0" name="Freihandform 329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1" name="Freihandform 330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2" name="Freihandform 331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33" name="Freihandform 332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55" name="Gruppieren 254"/>
              <p:cNvGrpSpPr/>
              <p:nvPr/>
            </p:nvGrpSpPr>
            <p:grpSpPr>
              <a:xfrm>
                <a:off x="4118209" y="4363385"/>
                <a:ext cx="237169" cy="227352"/>
                <a:chOff x="3815881" y="4332156"/>
                <a:chExt cx="237169" cy="227352"/>
              </a:xfrm>
            </p:grpSpPr>
            <p:sp>
              <p:nvSpPr>
                <p:cNvPr id="316" name="Ellipse 315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7" name="Freihandform 316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8" name="Freihandform 317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9" name="Freihandform 318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0" name="Freihandform 319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1" name="Freihandform 320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2" name="Freihandform 321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3" name="Freihandform 322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24" name="Freihandform 323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56" name="Gruppieren 255"/>
              <p:cNvGrpSpPr/>
              <p:nvPr/>
            </p:nvGrpSpPr>
            <p:grpSpPr>
              <a:xfrm>
                <a:off x="3784706" y="4471532"/>
                <a:ext cx="237169" cy="227352"/>
                <a:chOff x="3815881" y="4332156"/>
                <a:chExt cx="237169" cy="227352"/>
              </a:xfrm>
            </p:grpSpPr>
            <p:sp>
              <p:nvSpPr>
                <p:cNvPr id="307" name="Ellipse 306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8" name="Freihandform 307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9" name="Freihandform 308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0" name="Freihandform 309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1" name="Freihandform 310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2" name="Freihandform 311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3" name="Freihandform 312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4" name="Freihandform 313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15" name="Freihandform 314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57" name="Gruppieren 256"/>
              <p:cNvGrpSpPr/>
              <p:nvPr/>
            </p:nvGrpSpPr>
            <p:grpSpPr>
              <a:xfrm>
                <a:off x="3913520" y="4564507"/>
                <a:ext cx="237169" cy="227352"/>
                <a:chOff x="3815881" y="4332156"/>
                <a:chExt cx="237169" cy="227352"/>
              </a:xfrm>
            </p:grpSpPr>
            <p:sp>
              <p:nvSpPr>
                <p:cNvPr id="298" name="Ellipse 297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9" name="Freihandform 298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0" name="Freihandform 299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1" name="Freihandform 300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2" name="Freihandform 301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3" name="Freihandform 302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4" name="Freihandform 303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5" name="Freihandform 304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306" name="Freihandform 305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58" name="Gruppieren 257"/>
              <p:cNvGrpSpPr/>
              <p:nvPr/>
            </p:nvGrpSpPr>
            <p:grpSpPr>
              <a:xfrm>
                <a:off x="4043331" y="4506969"/>
                <a:ext cx="237169" cy="227352"/>
                <a:chOff x="3815881" y="4332156"/>
                <a:chExt cx="237169" cy="227352"/>
              </a:xfrm>
            </p:grpSpPr>
            <p:sp>
              <p:nvSpPr>
                <p:cNvPr id="289" name="Ellipse 288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0" name="Freihandform 289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1" name="Freihandform 290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2" name="Freihandform 291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3" name="Freihandform 292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4" name="Freihandform 293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5" name="Freihandform 294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6" name="Freihandform 295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97" name="Freihandform 296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59" name="Gruppieren 258"/>
              <p:cNvGrpSpPr/>
              <p:nvPr/>
            </p:nvGrpSpPr>
            <p:grpSpPr>
              <a:xfrm>
                <a:off x="4215824" y="4494807"/>
                <a:ext cx="237169" cy="227352"/>
                <a:chOff x="3815881" y="4332156"/>
                <a:chExt cx="237169" cy="227352"/>
              </a:xfrm>
            </p:grpSpPr>
            <p:sp>
              <p:nvSpPr>
                <p:cNvPr id="280" name="Ellipse 279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81" name="Freihandform 280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82" name="Freihandform 281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83" name="Freihandform 282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84" name="Freihandform 283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85" name="Freihandform 284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86" name="Freihandform 285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87" name="Freihandform 286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88" name="Freihandform 287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60" name="Gruppieren 259"/>
              <p:cNvGrpSpPr/>
              <p:nvPr/>
            </p:nvGrpSpPr>
            <p:grpSpPr>
              <a:xfrm>
                <a:off x="4280494" y="4339579"/>
                <a:ext cx="237169" cy="227352"/>
                <a:chOff x="3815881" y="4332156"/>
                <a:chExt cx="237169" cy="227352"/>
              </a:xfrm>
            </p:grpSpPr>
            <p:sp>
              <p:nvSpPr>
                <p:cNvPr id="271" name="Ellipse 270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2" name="Freihandform 271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3" name="Freihandform 272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4" name="Freihandform 273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5" name="Freihandform 274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6" name="Freihandform 275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7" name="Freihandform 276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8" name="Freihandform 277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9" name="Freihandform 278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  <p:grpSp>
            <p:nvGrpSpPr>
              <p:cNvPr id="261" name="Gruppieren 260"/>
              <p:cNvGrpSpPr/>
              <p:nvPr/>
            </p:nvGrpSpPr>
            <p:grpSpPr>
              <a:xfrm>
                <a:off x="4118380" y="4596987"/>
                <a:ext cx="237169" cy="227352"/>
                <a:chOff x="3815881" y="4332156"/>
                <a:chExt cx="237169" cy="227352"/>
              </a:xfrm>
            </p:grpSpPr>
            <p:sp>
              <p:nvSpPr>
                <p:cNvPr id="262" name="Ellipse 261"/>
                <p:cNvSpPr/>
                <p:nvPr/>
              </p:nvSpPr>
              <p:spPr bwMode="auto">
                <a:xfrm>
                  <a:off x="3890937" y="4404535"/>
                  <a:ext cx="97436" cy="10900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63" name="Freihandform 262"/>
                <p:cNvSpPr/>
                <p:nvPr/>
              </p:nvSpPr>
              <p:spPr bwMode="auto">
                <a:xfrm>
                  <a:off x="3949909" y="436213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64" name="Freihandform 263"/>
                <p:cNvSpPr/>
                <p:nvPr/>
              </p:nvSpPr>
              <p:spPr bwMode="auto">
                <a:xfrm>
                  <a:off x="3845862" y="446956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65" name="Freihandform 264"/>
                <p:cNvSpPr/>
                <p:nvPr/>
              </p:nvSpPr>
              <p:spPr bwMode="auto">
                <a:xfrm>
                  <a:off x="3884691" y="4499548"/>
                  <a:ext cx="75055" cy="59960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66" name="Freihandform 265"/>
                <p:cNvSpPr/>
                <p:nvPr/>
              </p:nvSpPr>
              <p:spPr bwMode="auto">
                <a:xfrm flipH="1">
                  <a:off x="3928858" y="4332156"/>
                  <a:ext cx="45719" cy="12741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67" name="Freihandform 266"/>
                <p:cNvSpPr/>
                <p:nvPr/>
              </p:nvSpPr>
              <p:spPr bwMode="auto">
                <a:xfrm flipH="1">
                  <a:off x="3852264" y="4369634"/>
                  <a:ext cx="77345" cy="114924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68" name="Freihandform 267"/>
                <p:cNvSpPr/>
                <p:nvPr/>
              </p:nvSpPr>
              <p:spPr bwMode="auto">
                <a:xfrm flipV="1">
                  <a:off x="3964524" y="4459039"/>
                  <a:ext cx="45719" cy="57461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69" name="Freihandform 268"/>
                <p:cNvSpPr/>
                <p:nvPr/>
              </p:nvSpPr>
              <p:spPr bwMode="auto">
                <a:xfrm flipH="1">
                  <a:off x="3815881" y="4427096"/>
                  <a:ext cx="92649" cy="60673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  <p:sp>
              <p:nvSpPr>
                <p:cNvPr id="270" name="Freihandform 269"/>
                <p:cNvSpPr/>
                <p:nvPr/>
              </p:nvSpPr>
              <p:spPr bwMode="auto">
                <a:xfrm rot="8691621" flipH="1">
                  <a:off x="4007331" y="4432945"/>
                  <a:ext cx="45719" cy="80347"/>
                </a:xfrm>
                <a:custGeom>
                  <a:avLst/>
                  <a:gdLst>
                    <a:gd name="connsiteX0" fmla="*/ 0 w 75055"/>
                    <a:gd name="connsiteY0" fmla="*/ 59960 h 59960"/>
                    <a:gd name="connsiteX1" fmla="*/ 37475 w 75055"/>
                    <a:gd name="connsiteY1" fmla="*/ 44970 h 59960"/>
                    <a:gd name="connsiteX2" fmla="*/ 67455 w 75055"/>
                    <a:gd name="connsiteY2" fmla="*/ 37475 h 59960"/>
                    <a:gd name="connsiteX3" fmla="*/ 74950 w 75055"/>
                    <a:gd name="connsiteY3" fmla="*/ 0 h 59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5055" h="59960">
                      <a:moveTo>
                        <a:pt x="0" y="59960"/>
                      </a:moveTo>
                      <a:cubicBezTo>
                        <a:pt x="12492" y="54963"/>
                        <a:pt x="24711" y="49225"/>
                        <a:pt x="37475" y="44970"/>
                      </a:cubicBezTo>
                      <a:cubicBezTo>
                        <a:pt x="47247" y="41713"/>
                        <a:pt x="59411" y="43910"/>
                        <a:pt x="67455" y="37475"/>
                      </a:cubicBezTo>
                      <a:cubicBezTo>
                        <a:pt x="76530" y="30215"/>
                        <a:pt x="74950" y="10263"/>
                        <a:pt x="7495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AT" sz="1000" b="0" i="0" u="none" strike="noStrike" cap="none" normalizeH="0" baseline="0">
                    <a:ln>
                      <a:noFill/>
                    </a:ln>
                    <a:solidFill>
                      <a:srgbClr val="666369"/>
                    </a:solidFill>
                    <a:effectLst/>
                    <a:latin typeface="Arial" pitchFamily="-65" charset="0"/>
                    <a:ea typeface="ＭＳ Ｐゴシック" pitchFamily="-65" charset="-128"/>
                    <a:cs typeface="ＭＳ Ｐゴシック" pitchFamily="-65" charset="-128"/>
                  </a:endParaRPr>
                </a:p>
              </p:txBody>
            </p:sp>
          </p:grpSp>
        </p:grpSp>
        <p:sp>
          <p:nvSpPr>
            <p:cNvPr id="361" name="Textfeld 360"/>
            <p:cNvSpPr txBox="1"/>
            <p:nvPr/>
          </p:nvSpPr>
          <p:spPr>
            <a:xfrm>
              <a:off x="1475520" y="4123437"/>
              <a:ext cx="9507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b="0" dirty="0" smtClean="0">
                  <a:solidFill>
                    <a:schemeClr val="tx2"/>
                  </a:solidFill>
                </a:rPr>
                <a:t> NF25-PAA</a:t>
              </a:r>
            </a:p>
          </p:txBody>
        </p:sp>
      </p:grpSp>
      <p:sp>
        <p:nvSpPr>
          <p:cNvPr id="362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Übersicht der durchgeführten Modifikationen </a:t>
            </a:r>
          </a:p>
        </p:txBody>
      </p:sp>
      <p:sp>
        <p:nvSpPr>
          <p:cNvPr id="363" name="Textfeld 362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800" smtClean="0">
                <a:solidFill>
                  <a:srgbClr val="000C20"/>
                </a:solidFill>
              </a:rPr>
              <a:t>Synthese von Calciumcarbonat-Verbundpartikeln</a:t>
            </a:r>
          </a:p>
        </p:txBody>
      </p:sp>
      <p:sp>
        <p:nvSpPr>
          <p:cNvPr id="36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6786563" y="6416675"/>
            <a:ext cx="1824037" cy="441325"/>
          </a:xfrm>
        </p:spPr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9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151347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feld 23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800" smtClean="0">
                <a:solidFill>
                  <a:srgbClr val="000C20"/>
                </a:solidFill>
              </a:rPr>
              <a:t>Calciumcarbonat-Verbundpartikel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Übersicht der durchgeführten Modifikationen </a:t>
            </a:r>
          </a:p>
        </p:txBody>
      </p:sp>
      <p:sp>
        <p:nvSpPr>
          <p:cNvPr id="18" name="Textfeld 8"/>
          <p:cNvSpPr txBox="1">
            <a:spLocks noChangeArrowheads="1"/>
          </p:cNvSpPr>
          <p:nvPr/>
        </p:nvSpPr>
        <p:spPr bwMode="auto">
          <a:xfrm>
            <a:off x="250825" y="1319749"/>
            <a:ext cx="19437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err="1">
                <a:solidFill>
                  <a:srgbClr val="000C20"/>
                </a:solidFill>
              </a:rPr>
              <a:t>Nanofer</a:t>
            </a:r>
            <a:r>
              <a:rPr lang="de-AT" sz="1600" b="0" dirty="0">
                <a:solidFill>
                  <a:srgbClr val="000C20"/>
                </a:solidFill>
              </a:rPr>
              <a:t> </a:t>
            </a:r>
            <a:r>
              <a:rPr lang="de-AT" sz="1600" b="0" dirty="0" smtClean="0">
                <a:solidFill>
                  <a:srgbClr val="000C20"/>
                </a:solidFill>
              </a:rPr>
              <a:t>25 - CaCO</a:t>
            </a:r>
            <a:r>
              <a:rPr lang="de-AT" sz="1600" b="0" baseline="-25000" dirty="0" smtClean="0">
                <a:solidFill>
                  <a:srgbClr val="000C20"/>
                </a:solidFill>
              </a:rPr>
              <a:t>3</a:t>
            </a:r>
            <a:r>
              <a:rPr lang="de-AT" sz="1600" b="0" dirty="0" smtClean="0">
                <a:solidFill>
                  <a:srgbClr val="000C20"/>
                </a:solidFill>
              </a:rPr>
              <a:t> </a:t>
            </a:r>
            <a:r>
              <a:rPr lang="de-AT" sz="1600" b="0" dirty="0">
                <a:solidFill>
                  <a:srgbClr val="000C20"/>
                </a:solidFill>
              </a:rPr>
              <a:t>Partikel</a:t>
            </a:r>
          </a:p>
        </p:txBody>
      </p:sp>
      <p:sp>
        <p:nvSpPr>
          <p:cNvPr id="25" name="Textfeld 8"/>
          <p:cNvSpPr txBox="1">
            <a:spLocks noChangeArrowheads="1"/>
          </p:cNvSpPr>
          <p:nvPr/>
        </p:nvSpPr>
        <p:spPr bwMode="auto">
          <a:xfrm>
            <a:off x="2846069" y="1319749"/>
            <a:ext cx="5863215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smtClean="0">
                <a:solidFill>
                  <a:srgbClr val="000C20"/>
                </a:solidFill>
              </a:rPr>
              <a:t>Ergebnisse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 smtClean="0">
                <a:solidFill>
                  <a:srgbClr val="000C20"/>
                </a:solidFill>
              </a:rPr>
              <a:t>Primärpartikelgröße im geeigneten Bereich (~7 µm)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 smtClean="0">
                <a:solidFill>
                  <a:srgbClr val="000C20"/>
                </a:solidFill>
              </a:rPr>
              <a:t>Nanoeisenpartikel eingebettet in CaCO</a:t>
            </a:r>
            <a:r>
              <a:rPr lang="de-AT" sz="1600" b="0" baseline="-25000" dirty="0" smtClean="0">
                <a:solidFill>
                  <a:srgbClr val="000C20"/>
                </a:solidFill>
              </a:rPr>
              <a:t>3</a:t>
            </a:r>
            <a:r>
              <a:rPr lang="de-AT" sz="1600" b="0" dirty="0" smtClean="0">
                <a:solidFill>
                  <a:srgbClr val="000C20"/>
                </a:solidFill>
              </a:rPr>
              <a:t>-Matrix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>
                <a:solidFill>
                  <a:srgbClr val="000C20"/>
                </a:solidFill>
              </a:rPr>
              <a:t>Gute Dispersions-Eigenschaften </a:t>
            </a:r>
            <a:endParaRPr lang="de-AT" sz="1600" b="0" dirty="0" smtClean="0">
              <a:solidFill>
                <a:srgbClr val="000C20"/>
              </a:solidFill>
            </a:endParaRP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>
                <a:solidFill>
                  <a:srgbClr val="000C20"/>
                </a:solidFill>
              </a:rPr>
              <a:t>Calciummatrix im Grundwasser unlöslich </a:t>
            </a:r>
            <a:endParaRPr lang="de-AT" sz="1600" b="0" dirty="0" smtClean="0">
              <a:solidFill>
                <a:srgbClr val="000C20"/>
              </a:solidFill>
            </a:endParaRPr>
          </a:p>
        </p:txBody>
      </p:sp>
      <p:sp>
        <p:nvSpPr>
          <p:cNvPr id="26" name="Textfeld 8"/>
          <p:cNvSpPr txBox="1">
            <a:spLocks noChangeArrowheads="1"/>
          </p:cNvSpPr>
          <p:nvPr/>
        </p:nvSpPr>
        <p:spPr bwMode="auto">
          <a:xfrm>
            <a:off x="3211285" y="2935182"/>
            <a:ext cx="5497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</a:pPr>
            <a:r>
              <a:rPr lang="de-AT" sz="1600" dirty="0" smtClean="0">
                <a:solidFill>
                  <a:srgbClr val="000C20"/>
                </a:solidFill>
              </a:rPr>
              <a:t>Calciumcarbonat-Verbundpartikel nicht weiter verfolgt</a:t>
            </a:r>
          </a:p>
        </p:txBody>
      </p:sp>
      <p:sp>
        <p:nvSpPr>
          <p:cNvPr id="27" name="Pfeil nach rechts 26"/>
          <p:cNvSpPr/>
          <p:nvPr/>
        </p:nvSpPr>
        <p:spPr bwMode="auto">
          <a:xfrm>
            <a:off x="2938461" y="3044172"/>
            <a:ext cx="255359" cy="15240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de-AT" sz="1000" b="0">
              <a:solidFill>
                <a:srgbClr val="666369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 cstate="print"/>
          <a:srcRect r="50000"/>
          <a:stretch/>
        </p:blipFill>
        <p:spPr bwMode="auto">
          <a:xfrm>
            <a:off x="332421" y="1992922"/>
            <a:ext cx="2326714" cy="1745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 cstate="print"/>
          <a:srcRect l="50000"/>
          <a:stretch/>
        </p:blipFill>
        <p:spPr bwMode="auto">
          <a:xfrm>
            <a:off x="320423" y="3776691"/>
            <a:ext cx="2326714" cy="1745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liennummernplatzhalt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10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477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92" name="Rectangle 16"/>
          <p:cNvSpPr>
            <a:spLocks noChangeArrowheads="1"/>
          </p:cNvSpPr>
          <p:nvPr/>
        </p:nvSpPr>
        <p:spPr bwMode="auto">
          <a:xfrm>
            <a:off x="0" y="1835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endParaRPr lang="en-US">
              <a:solidFill>
                <a:srgbClr val="7C8388"/>
              </a:solidFill>
            </a:endParaRPr>
          </a:p>
        </p:txBody>
      </p:sp>
      <p:pic>
        <p:nvPicPr>
          <p:cNvPr id="103493" name="Picture 82" descr="Triton_X-1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3119" y="4303086"/>
            <a:ext cx="18716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94" name="Rectangle 85"/>
          <p:cNvSpPr>
            <a:spLocks noChangeArrowheads="1"/>
          </p:cNvSpPr>
          <p:nvPr/>
        </p:nvSpPr>
        <p:spPr bwMode="auto">
          <a:xfrm>
            <a:off x="6659563" y="5122118"/>
            <a:ext cx="20875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en-GB" b="0" dirty="0">
                <a:solidFill>
                  <a:srgbClr val="000C20"/>
                </a:solidFill>
              </a:rPr>
              <a:t>Triton X-100 (</a:t>
            </a:r>
            <a:r>
              <a:rPr lang="en-GB" b="0" i="1" dirty="0">
                <a:solidFill>
                  <a:srgbClr val="000C20"/>
                </a:solidFill>
              </a:rPr>
              <a:t>n</a:t>
            </a:r>
            <a:r>
              <a:rPr lang="en-GB" b="0" dirty="0">
                <a:solidFill>
                  <a:srgbClr val="000C20"/>
                </a:solidFill>
              </a:rPr>
              <a:t>) is a </a:t>
            </a:r>
            <a:r>
              <a:rPr lang="en-GB" b="0" dirty="0" err="1">
                <a:solidFill>
                  <a:srgbClr val="000C20"/>
                </a:solidFill>
              </a:rPr>
              <a:t>nonionic</a:t>
            </a:r>
            <a:r>
              <a:rPr lang="en-GB" b="0" dirty="0">
                <a:solidFill>
                  <a:srgbClr val="000C20"/>
                </a:solidFill>
              </a:rPr>
              <a:t> surfactant which has a hydrophilic polyethylene oxide group and a hydrophobic fragment (4-tretoctylphenol). </a:t>
            </a:r>
          </a:p>
        </p:txBody>
      </p:sp>
      <p:sp>
        <p:nvSpPr>
          <p:cNvPr id="103495" name="Rectangle 88"/>
          <p:cNvSpPr>
            <a:spLocks noChangeArrowheads="1"/>
          </p:cNvSpPr>
          <p:nvPr/>
        </p:nvSpPr>
        <p:spPr bwMode="auto">
          <a:xfrm>
            <a:off x="78720" y="5299524"/>
            <a:ext cx="6408737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en-US" b="0" dirty="0" err="1">
                <a:solidFill>
                  <a:srgbClr val="000C20"/>
                </a:solidFill>
              </a:rPr>
              <a:t>Udrea</a:t>
            </a:r>
            <a:r>
              <a:rPr lang="en-US" b="0" dirty="0">
                <a:solidFill>
                  <a:srgbClr val="000C20"/>
                </a:solidFill>
              </a:rPr>
              <a:t>, L.E.; </a:t>
            </a:r>
            <a:r>
              <a:rPr lang="en-US" b="0" dirty="0" err="1">
                <a:solidFill>
                  <a:srgbClr val="000C20"/>
                </a:solidFill>
              </a:rPr>
              <a:t>Hritcu</a:t>
            </a:r>
            <a:r>
              <a:rPr lang="en-US" b="0" dirty="0">
                <a:solidFill>
                  <a:srgbClr val="000C20"/>
                </a:solidFill>
              </a:rPr>
              <a:t>, D.; </a:t>
            </a:r>
            <a:r>
              <a:rPr lang="en-US" b="0" dirty="0" err="1">
                <a:solidFill>
                  <a:srgbClr val="000C20"/>
                </a:solidFill>
              </a:rPr>
              <a:t>Popa</a:t>
            </a:r>
            <a:r>
              <a:rPr lang="en-US" b="0" dirty="0">
                <a:solidFill>
                  <a:srgbClr val="000C20"/>
                </a:solidFill>
              </a:rPr>
              <a:t>, M.I.; </a:t>
            </a:r>
            <a:r>
              <a:rPr lang="en-US" b="0" dirty="0" err="1">
                <a:solidFill>
                  <a:srgbClr val="000C20"/>
                </a:solidFill>
              </a:rPr>
              <a:t>Rotariu</a:t>
            </a:r>
            <a:r>
              <a:rPr lang="en-US" b="0" dirty="0">
                <a:solidFill>
                  <a:srgbClr val="000C20"/>
                </a:solidFill>
              </a:rPr>
              <a:t>, O., “Preparation and characterization of polyvinyl alcohol – chitosan biocompatible magnetic nanoparticles”, JMMM 323, 7 (2011)</a:t>
            </a:r>
          </a:p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DE" b="0" dirty="0">
                <a:solidFill>
                  <a:srgbClr val="000C20"/>
                </a:solidFill>
              </a:rPr>
              <a:t>Jiang, D.-S; Long, S.-Y.; Huang, J.; Xiao, H.-Y.; Zhou, J.-Y.,“</a:t>
            </a:r>
            <a:r>
              <a:rPr lang="de-DE" b="0" dirty="0" err="1">
                <a:solidFill>
                  <a:srgbClr val="000C20"/>
                </a:solidFill>
              </a:rPr>
              <a:t>Immobilization</a:t>
            </a:r>
            <a:r>
              <a:rPr lang="de-DE" b="0" dirty="0">
                <a:solidFill>
                  <a:srgbClr val="000C20"/>
                </a:solidFill>
              </a:rPr>
              <a:t> </a:t>
            </a:r>
            <a:r>
              <a:rPr lang="de-DE" b="0" dirty="0" err="1">
                <a:solidFill>
                  <a:srgbClr val="000C20"/>
                </a:solidFill>
              </a:rPr>
              <a:t>of</a:t>
            </a:r>
            <a:r>
              <a:rPr lang="de-DE" b="0" dirty="0">
                <a:solidFill>
                  <a:srgbClr val="000C20"/>
                </a:solidFill>
              </a:rPr>
              <a:t> </a:t>
            </a:r>
            <a:r>
              <a:rPr lang="de-DE" b="0" dirty="0" err="1">
                <a:solidFill>
                  <a:srgbClr val="000C20"/>
                </a:solidFill>
              </a:rPr>
              <a:t>Pycnophorus</a:t>
            </a:r>
            <a:r>
              <a:rPr lang="de-DE" b="0" dirty="0">
                <a:solidFill>
                  <a:srgbClr val="000C20"/>
                </a:solidFill>
              </a:rPr>
              <a:t> </a:t>
            </a:r>
            <a:r>
              <a:rPr lang="de-DE" b="0" dirty="0" err="1">
                <a:solidFill>
                  <a:srgbClr val="000C20"/>
                </a:solidFill>
              </a:rPr>
              <a:t>sanguineus</a:t>
            </a:r>
            <a:r>
              <a:rPr lang="de-DE" b="0" dirty="0">
                <a:solidFill>
                  <a:srgbClr val="000C20"/>
                </a:solidFill>
              </a:rPr>
              <a:t> </a:t>
            </a:r>
            <a:r>
              <a:rPr lang="de-DE" b="0" dirty="0" err="1">
                <a:solidFill>
                  <a:srgbClr val="000C20"/>
                </a:solidFill>
              </a:rPr>
              <a:t>laccase</a:t>
            </a:r>
            <a:r>
              <a:rPr lang="de-DE" b="0" dirty="0">
                <a:solidFill>
                  <a:srgbClr val="000C20"/>
                </a:solidFill>
              </a:rPr>
              <a:t> on </a:t>
            </a:r>
            <a:r>
              <a:rPr lang="de-DE" b="0" dirty="0" err="1">
                <a:solidFill>
                  <a:srgbClr val="000C20"/>
                </a:solidFill>
              </a:rPr>
              <a:t>magnetic</a:t>
            </a:r>
            <a:r>
              <a:rPr lang="de-DE" b="0" dirty="0">
                <a:solidFill>
                  <a:srgbClr val="000C20"/>
                </a:solidFill>
              </a:rPr>
              <a:t> </a:t>
            </a:r>
            <a:r>
              <a:rPr lang="de-DE" b="0" dirty="0" err="1">
                <a:solidFill>
                  <a:srgbClr val="000C20"/>
                </a:solidFill>
              </a:rPr>
              <a:t>chitosan</a:t>
            </a:r>
            <a:r>
              <a:rPr lang="de-DE" b="0" dirty="0">
                <a:solidFill>
                  <a:srgbClr val="000C20"/>
                </a:solidFill>
              </a:rPr>
              <a:t> </a:t>
            </a:r>
            <a:r>
              <a:rPr lang="de-DE" b="0" dirty="0" err="1">
                <a:solidFill>
                  <a:srgbClr val="000C20"/>
                </a:solidFill>
              </a:rPr>
              <a:t>microspheres</a:t>
            </a:r>
            <a:r>
              <a:rPr lang="de-DE" b="0" dirty="0">
                <a:solidFill>
                  <a:srgbClr val="000C20"/>
                </a:solidFill>
              </a:rPr>
              <a:t>“. </a:t>
            </a:r>
            <a:r>
              <a:rPr lang="de-DE" b="0" dirty="0" err="1">
                <a:solidFill>
                  <a:srgbClr val="000C20"/>
                </a:solidFill>
              </a:rPr>
              <a:t>Biochem.Eng.J</a:t>
            </a:r>
            <a:r>
              <a:rPr lang="de-DE" b="0" dirty="0">
                <a:solidFill>
                  <a:srgbClr val="000C20"/>
                </a:solidFill>
              </a:rPr>
              <a:t>. 25,15 (2005)</a:t>
            </a:r>
          </a:p>
        </p:txBody>
      </p:sp>
      <p:grpSp>
        <p:nvGrpSpPr>
          <p:cNvPr id="103496" name="Group 72"/>
          <p:cNvGrpSpPr>
            <a:grpSpLocks/>
          </p:cNvGrpSpPr>
          <p:nvPr/>
        </p:nvGrpSpPr>
        <p:grpSpPr bwMode="auto">
          <a:xfrm>
            <a:off x="684213" y="1484313"/>
            <a:ext cx="6911975" cy="2290762"/>
            <a:chOff x="431" y="1195"/>
            <a:chExt cx="4354" cy="1443"/>
          </a:xfrm>
        </p:grpSpPr>
        <p:sp>
          <p:nvSpPr>
            <p:cNvPr id="103497" name="AutoShape 73"/>
            <p:cNvSpPr>
              <a:spLocks noChangeArrowheads="1"/>
            </p:cNvSpPr>
            <p:nvPr/>
          </p:nvSpPr>
          <p:spPr bwMode="auto">
            <a:xfrm>
              <a:off x="431" y="1619"/>
              <a:ext cx="726" cy="998"/>
            </a:xfrm>
            <a:prstGeom prst="can">
              <a:avLst>
                <a:gd name="adj" fmla="val 34366"/>
              </a:avLst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e-AT">
                <a:solidFill>
                  <a:srgbClr val="000C20"/>
                </a:solidFill>
              </a:endParaRPr>
            </a:p>
          </p:txBody>
        </p:sp>
        <p:sp>
          <p:nvSpPr>
            <p:cNvPr id="103498" name="AutoShape 74"/>
            <p:cNvSpPr>
              <a:spLocks noChangeArrowheads="1"/>
            </p:cNvSpPr>
            <p:nvPr/>
          </p:nvSpPr>
          <p:spPr bwMode="auto">
            <a:xfrm>
              <a:off x="431" y="2024"/>
              <a:ext cx="726" cy="614"/>
            </a:xfrm>
            <a:prstGeom prst="can">
              <a:avLst>
                <a:gd name="adj" fmla="val 50000"/>
              </a:avLst>
            </a:prstGeom>
            <a:solidFill>
              <a:srgbClr val="CCFFFF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grpSp>
          <p:nvGrpSpPr>
            <p:cNvPr id="103499" name="Group 75"/>
            <p:cNvGrpSpPr>
              <a:grpSpLocks/>
            </p:cNvGrpSpPr>
            <p:nvPr/>
          </p:nvGrpSpPr>
          <p:grpSpPr bwMode="auto">
            <a:xfrm>
              <a:off x="612" y="1347"/>
              <a:ext cx="363" cy="1134"/>
              <a:chOff x="4241" y="1706"/>
              <a:chExt cx="363" cy="1134"/>
            </a:xfrm>
          </p:grpSpPr>
          <p:sp>
            <p:nvSpPr>
              <p:cNvPr id="103500" name="AutoShape 76"/>
              <p:cNvSpPr>
                <a:spLocks noChangeArrowheads="1"/>
              </p:cNvSpPr>
              <p:nvPr/>
            </p:nvSpPr>
            <p:spPr bwMode="auto">
              <a:xfrm>
                <a:off x="4241" y="2721"/>
                <a:ext cx="363" cy="119"/>
              </a:xfrm>
              <a:prstGeom prst="flowChartPunchedTape">
                <a:avLst/>
              </a:prstGeom>
              <a:solidFill>
                <a:schemeClr val="accent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AT">
                  <a:solidFill>
                    <a:srgbClr val="7C8388"/>
                  </a:solidFill>
                </a:endParaRPr>
              </a:p>
            </p:txBody>
          </p:sp>
          <p:sp>
            <p:nvSpPr>
              <p:cNvPr id="103501" name="Line 77"/>
              <p:cNvSpPr>
                <a:spLocks noChangeShapeType="1"/>
              </p:cNvSpPr>
              <p:nvPr/>
            </p:nvSpPr>
            <p:spPr bwMode="auto">
              <a:xfrm>
                <a:off x="4423" y="1706"/>
                <a:ext cx="0" cy="107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de-AT">
                  <a:solidFill>
                    <a:srgbClr val="7C8388"/>
                  </a:solidFill>
                </a:endParaRPr>
              </a:p>
            </p:txBody>
          </p:sp>
        </p:grpSp>
        <p:grpSp>
          <p:nvGrpSpPr>
            <p:cNvPr id="103502" name="Group 78"/>
            <p:cNvGrpSpPr>
              <a:grpSpLocks/>
            </p:cNvGrpSpPr>
            <p:nvPr/>
          </p:nvGrpSpPr>
          <p:grpSpPr bwMode="auto">
            <a:xfrm>
              <a:off x="2154" y="1344"/>
              <a:ext cx="726" cy="1294"/>
              <a:chOff x="2154" y="1389"/>
              <a:chExt cx="726" cy="1294"/>
            </a:xfrm>
          </p:grpSpPr>
          <p:sp>
            <p:nvSpPr>
              <p:cNvPr id="103503" name="AutoShape 79"/>
              <p:cNvSpPr>
                <a:spLocks noChangeArrowheads="1"/>
              </p:cNvSpPr>
              <p:nvPr/>
            </p:nvSpPr>
            <p:spPr bwMode="auto">
              <a:xfrm>
                <a:off x="2154" y="1661"/>
                <a:ext cx="726" cy="998"/>
              </a:xfrm>
              <a:prstGeom prst="can">
                <a:avLst>
                  <a:gd name="adj" fmla="val 34366"/>
                </a:avLst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AT">
                  <a:solidFill>
                    <a:srgbClr val="7C8388"/>
                  </a:solidFill>
                </a:endParaRPr>
              </a:p>
            </p:txBody>
          </p:sp>
          <p:grpSp>
            <p:nvGrpSpPr>
              <p:cNvPr id="103504" name="Group 80"/>
              <p:cNvGrpSpPr>
                <a:grpSpLocks/>
              </p:cNvGrpSpPr>
              <p:nvPr/>
            </p:nvGrpSpPr>
            <p:grpSpPr bwMode="auto">
              <a:xfrm>
                <a:off x="2154" y="2069"/>
                <a:ext cx="726" cy="614"/>
                <a:chOff x="2154" y="2069"/>
                <a:chExt cx="726" cy="614"/>
              </a:xfrm>
            </p:grpSpPr>
            <p:sp>
              <p:nvSpPr>
                <p:cNvPr id="103505" name="AutoShape 81"/>
                <p:cNvSpPr>
                  <a:spLocks noChangeArrowheads="1"/>
                </p:cNvSpPr>
                <p:nvPr/>
              </p:nvSpPr>
              <p:spPr bwMode="auto">
                <a:xfrm>
                  <a:off x="2154" y="2069"/>
                  <a:ext cx="726" cy="614"/>
                </a:xfrm>
                <a:prstGeom prst="can">
                  <a:avLst>
                    <a:gd name="adj" fmla="val 50000"/>
                  </a:avLst>
                </a:prstGeom>
                <a:solidFill>
                  <a:srgbClr val="CCFFFF"/>
                </a:solidFill>
                <a:ln w="9525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06" name="Oval 82"/>
                <p:cNvSpPr>
                  <a:spLocks noChangeArrowheads="1"/>
                </p:cNvSpPr>
                <p:nvPr/>
              </p:nvSpPr>
              <p:spPr bwMode="auto">
                <a:xfrm>
                  <a:off x="2517" y="2478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07" name="Oval 83"/>
                <p:cNvSpPr>
                  <a:spLocks noChangeArrowheads="1"/>
                </p:cNvSpPr>
                <p:nvPr/>
              </p:nvSpPr>
              <p:spPr bwMode="auto">
                <a:xfrm>
                  <a:off x="2653" y="2523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08" name="Oval 84"/>
                <p:cNvSpPr>
                  <a:spLocks noChangeArrowheads="1"/>
                </p:cNvSpPr>
                <p:nvPr/>
              </p:nvSpPr>
              <p:spPr bwMode="auto">
                <a:xfrm>
                  <a:off x="2472" y="2160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09" name="Oval 85"/>
                <p:cNvSpPr>
                  <a:spLocks noChangeArrowheads="1"/>
                </p:cNvSpPr>
                <p:nvPr/>
              </p:nvSpPr>
              <p:spPr bwMode="auto">
                <a:xfrm>
                  <a:off x="2608" y="2296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0" name="Oval 86"/>
                <p:cNvSpPr>
                  <a:spLocks noChangeArrowheads="1"/>
                </p:cNvSpPr>
                <p:nvPr/>
              </p:nvSpPr>
              <p:spPr bwMode="auto">
                <a:xfrm>
                  <a:off x="2744" y="2432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1" name="Oval 87"/>
                <p:cNvSpPr>
                  <a:spLocks noChangeArrowheads="1"/>
                </p:cNvSpPr>
                <p:nvPr/>
              </p:nvSpPr>
              <p:spPr bwMode="auto">
                <a:xfrm>
                  <a:off x="2336" y="2523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2" name="Oval 88"/>
                <p:cNvSpPr>
                  <a:spLocks noChangeArrowheads="1"/>
                </p:cNvSpPr>
                <p:nvPr/>
              </p:nvSpPr>
              <p:spPr bwMode="auto">
                <a:xfrm>
                  <a:off x="2699" y="2160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3" name="Oval 89"/>
                <p:cNvSpPr>
                  <a:spLocks noChangeArrowheads="1"/>
                </p:cNvSpPr>
                <p:nvPr/>
              </p:nvSpPr>
              <p:spPr bwMode="auto">
                <a:xfrm>
                  <a:off x="2744" y="2568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4" name="Oval 90"/>
                <p:cNvSpPr>
                  <a:spLocks noChangeArrowheads="1"/>
                </p:cNvSpPr>
                <p:nvPr/>
              </p:nvSpPr>
              <p:spPr bwMode="auto">
                <a:xfrm>
                  <a:off x="2245" y="2251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5" name="Oval 91"/>
                <p:cNvSpPr>
                  <a:spLocks noChangeArrowheads="1"/>
                </p:cNvSpPr>
                <p:nvPr/>
              </p:nvSpPr>
              <p:spPr bwMode="auto">
                <a:xfrm>
                  <a:off x="2381" y="2387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6" name="Oval 92"/>
                <p:cNvSpPr>
                  <a:spLocks noChangeArrowheads="1"/>
                </p:cNvSpPr>
                <p:nvPr/>
              </p:nvSpPr>
              <p:spPr bwMode="auto">
                <a:xfrm>
                  <a:off x="2336" y="2523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7" name="Oval 93"/>
                <p:cNvSpPr>
                  <a:spLocks noChangeArrowheads="1"/>
                </p:cNvSpPr>
                <p:nvPr/>
              </p:nvSpPr>
              <p:spPr bwMode="auto">
                <a:xfrm>
                  <a:off x="2653" y="2614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8" name="Oval 94"/>
                <p:cNvSpPr>
                  <a:spLocks noChangeArrowheads="1"/>
                </p:cNvSpPr>
                <p:nvPr/>
              </p:nvSpPr>
              <p:spPr bwMode="auto">
                <a:xfrm>
                  <a:off x="2744" y="2251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19" name="Oval 95"/>
                <p:cNvSpPr>
                  <a:spLocks noChangeArrowheads="1"/>
                </p:cNvSpPr>
                <p:nvPr/>
              </p:nvSpPr>
              <p:spPr bwMode="auto">
                <a:xfrm>
                  <a:off x="2472" y="2568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20" name="Oval 96"/>
                <p:cNvSpPr>
                  <a:spLocks noChangeArrowheads="1"/>
                </p:cNvSpPr>
                <p:nvPr/>
              </p:nvSpPr>
              <p:spPr bwMode="auto">
                <a:xfrm>
                  <a:off x="2200" y="2432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21" name="Oval 97"/>
                <p:cNvSpPr>
                  <a:spLocks noChangeArrowheads="1"/>
                </p:cNvSpPr>
                <p:nvPr/>
              </p:nvSpPr>
              <p:spPr bwMode="auto">
                <a:xfrm>
                  <a:off x="2336" y="2160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22" name="Oval 98"/>
                <p:cNvSpPr>
                  <a:spLocks noChangeArrowheads="1"/>
                </p:cNvSpPr>
                <p:nvPr/>
              </p:nvSpPr>
              <p:spPr bwMode="auto">
                <a:xfrm>
                  <a:off x="2472" y="2296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23" name="Oval 99"/>
                <p:cNvSpPr>
                  <a:spLocks noChangeArrowheads="1"/>
                </p:cNvSpPr>
                <p:nvPr/>
              </p:nvSpPr>
              <p:spPr bwMode="auto">
                <a:xfrm>
                  <a:off x="2608" y="2432"/>
                  <a:ext cx="45" cy="4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</p:grpSp>
          <p:grpSp>
            <p:nvGrpSpPr>
              <p:cNvPr id="103524" name="Group 100"/>
              <p:cNvGrpSpPr>
                <a:grpSpLocks/>
              </p:cNvGrpSpPr>
              <p:nvPr/>
            </p:nvGrpSpPr>
            <p:grpSpPr bwMode="auto">
              <a:xfrm>
                <a:off x="2336" y="1434"/>
                <a:ext cx="363" cy="1134"/>
                <a:chOff x="4241" y="1706"/>
                <a:chExt cx="363" cy="1134"/>
              </a:xfrm>
            </p:grpSpPr>
            <p:sp>
              <p:nvSpPr>
                <p:cNvPr id="103525" name="AutoShape 101"/>
                <p:cNvSpPr>
                  <a:spLocks noChangeArrowheads="1"/>
                </p:cNvSpPr>
                <p:nvPr/>
              </p:nvSpPr>
              <p:spPr bwMode="auto">
                <a:xfrm>
                  <a:off x="4241" y="2721"/>
                  <a:ext cx="363" cy="119"/>
                </a:xfrm>
                <a:prstGeom prst="flowChartPunchedTape">
                  <a:avLst/>
                </a:prstGeom>
                <a:solidFill>
                  <a:schemeClr val="accent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26" name="Line 102"/>
                <p:cNvSpPr>
                  <a:spLocks noChangeShapeType="1"/>
                </p:cNvSpPr>
                <p:nvPr/>
              </p:nvSpPr>
              <p:spPr bwMode="auto">
                <a:xfrm>
                  <a:off x="4423" y="1706"/>
                  <a:ext cx="0" cy="1078"/>
                </a:xfrm>
                <a:prstGeom prst="line">
                  <a:avLst/>
                </a:prstGeom>
                <a:noFill/>
                <a:ln w="635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</p:grpSp>
          <p:cxnSp>
            <p:nvCxnSpPr>
              <p:cNvPr id="103527" name="AutoShape 103"/>
              <p:cNvCxnSpPr>
                <a:cxnSpLocks noChangeShapeType="1"/>
              </p:cNvCxnSpPr>
              <p:nvPr/>
            </p:nvCxnSpPr>
            <p:spPr bwMode="auto">
              <a:xfrm rot="10800000" flipV="1">
                <a:off x="2426" y="1389"/>
                <a:ext cx="182" cy="136"/>
              </a:xfrm>
              <a:prstGeom prst="curvedConnector3">
                <a:avLst>
                  <a:gd name="adj1" fmla="val 175273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</p:grpSp>
        <p:sp>
          <p:nvSpPr>
            <p:cNvPr id="103528" name="Line 104"/>
            <p:cNvSpPr>
              <a:spLocks noChangeShapeType="1"/>
            </p:cNvSpPr>
            <p:nvPr/>
          </p:nvSpPr>
          <p:spPr bwMode="auto">
            <a:xfrm>
              <a:off x="1247" y="2157"/>
              <a:ext cx="77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sp>
          <p:nvSpPr>
            <p:cNvPr id="103529" name="Line 105"/>
            <p:cNvSpPr>
              <a:spLocks noChangeShapeType="1"/>
            </p:cNvSpPr>
            <p:nvPr/>
          </p:nvSpPr>
          <p:spPr bwMode="auto">
            <a:xfrm>
              <a:off x="2971" y="2157"/>
              <a:ext cx="77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sp>
          <p:nvSpPr>
            <p:cNvPr id="103530" name="Text Box 106"/>
            <p:cNvSpPr txBox="1">
              <a:spLocks noChangeArrowheads="1"/>
            </p:cNvSpPr>
            <p:nvPr/>
          </p:nvSpPr>
          <p:spPr bwMode="auto">
            <a:xfrm>
              <a:off x="2064" y="1207"/>
              <a:ext cx="45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de-DE" sz="1000" b="0" dirty="0">
                  <a:solidFill>
                    <a:srgbClr val="000C20"/>
                  </a:solidFill>
                  <a:latin typeface="Arial" pitchFamily="34" charset="0"/>
                </a:rPr>
                <a:t>2000 </a:t>
              </a:r>
              <a:r>
                <a:rPr lang="de-DE" sz="1000" b="0" dirty="0" err="1">
                  <a:solidFill>
                    <a:srgbClr val="000C20"/>
                  </a:solidFill>
                  <a:latin typeface="Arial" pitchFamily="34" charset="0"/>
                </a:rPr>
                <a:t>rpm</a:t>
              </a:r>
              <a:endParaRPr lang="de-DE" sz="1000" b="0" dirty="0">
                <a:solidFill>
                  <a:srgbClr val="000C20"/>
                </a:solidFill>
                <a:latin typeface="Arial" pitchFamily="34" charset="0"/>
              </a:endParaRPr>
            </a:p>
          </p:txBody>
        </p:sp>
        <p:sp>
          <p:nvSpPr>
            <p:cNvPr id="103531" name="Text Box 107"/>
            <p:cNvSpPr txBox="1">
              <a:spLocks noChangeArrowheads="1"/>
            </p:cNvSpPr>
            <p:nvPr/>
          </p:nvSpPr>
          <p:spPr bwMode="auto">
            <a:xfrm>
              <a:off x="2789" y="1397"/>
              <a:ext cx="83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de-DE" b="0" dirty="0">
                  <a:solidFill>
                    <a:srgbClr val="000C20"/>
                  </a:solidFill>
                  <a:latin typeface="Arial" pitchFamily="34" charset="0"/>
                </a:rPr>
                <a:t>+ </a:t>
              </a:r>
              <a:r>
                <a:rPr lang="de-DE" b="0" dirty="0" err="1">
                  <a:solidFill>
                    <a:srgbClr val="000C20"/>
                  </a:solidFill>
                  <a:latin typeface="Arial" pitchFamily="34" charset="0"/>
                </a:rPr>
                <a:t>glutaraldehyde</a:t>
              </a:r>
              <a:endParaRPr lang="de-DE" b="0" dirty="0">
                <a:solidFill>
                  <a:srgbClr val="000C20"/>
                </a:solidFill>
                <a:latin typeface="Arial" pitchFamily="34" charset="0"/>
              </a:endParaRPr>
            </a:p>
          </p:txBody>
        </p:sp>
        <p:sp>
          <p:nvSpPr>
            <p:cNvPr id="103532" name="Text Box 108"/>
            <p:cNvSpPr txBox="1">
              <a:spLocks noChangeArrowheads="1"/>
            </p:cNvSpPr>
            <p:nvPr/>
          </p:nvSpPr>
          <p:spPr bwMode="auto">
            <a:xfrm>
              <a:off x="1202" y="1434"/>
              <a:ext cx="985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de-DE" b="0" dirty="0">
                  <a:solidFill>
                    <a:srgbClr val="000C20"/>
                  </a:solidFill>
                  <a:latin typeface="Arial" pitchFamily="34" charset="0"/>
                </a:rPr>
                <a:t>Mineral </a:t>
              </a:r>
              <a:r>
                <a:rPr lang="de-DE" b="0" dirty="0" err="1">
                  <a:solidFill>
                    <a:srgbClr val="000C20"/>
                  </a:solidFill>
                  <a:latin typeface="Arial" pitchFamily="34" charset="0"/>
                </a:rPr>
                <a:t>oil</a:t>
              </a:r>
              <a:endParaRPr lang="de-DE" b="0" dirty="0">
                <a:solidFill>
                  <a:srgbClr val="000C20"/>
                </a:solidFill>
                <a:latin typeface="Arial" pitchFamily="34" charset="0"/>
              </a:endParaRPr>
            </a:p>
            <a:p>
              <a:pPr eaLnBrk="0" hangingPunct="0"/>
              <a:r>
                <a:rPr lang="de-DE" b="0" dirty="0">
                  <a:solidFill>
                    <a:srgbClr val="000C20"/>
                  </a:solidFill>
                  <a:latin typeface="Arial" pitchFamily="34" charset="0"/>
                </a:rPr>
                <a:t>5% PVA </a:t>
              </a:r>
              <a:r>
                <a:rPr lang="de-DE" b="0" dirty="0" err="1">
                  <a:solidFill>
                    <a:srgbClr val="000C20"/>
                  </a:solidFill>
                  <a:latin typeface="Arial" pitchFamily="34" charset="0"/>
                </a:rPr>
                <a:t>aq</a:t>
              </a:r>
              <a:r>
                <a:rPr lang="de-DE" b="0" dirty="0">
                  <a:solidFill>
                    <a:srgbClr val="000C20"/>
                  </a:solidFill>
                  <a:latin typeface="Arial" pitchFamily="34" charset="0"/>
                </a:rPr>
                <a:t>. </a:t>
              </a:r>
              <a:r>
                <a:rPr lang="de-DE" b="0" dirty="0" err="1">
                  <a:solidFill>
                    <a:srgbClr val="000C20"/>
                  </a:solidFill>
                  <a:latin typeface="Arial" pitchFamily="34" charset="0"/>
                </a:rPr>
                <a:t>solution</a:t>
              </a:r>
              <a:endParaRPr lang="de-DE" b="0" dirty="0">
                <a:solidFill>
                  <a:srgbClr val="000C20"/>
                </a:solidFill>
                <a:latin typeface="Arial" pitchFamily="34" charset="0"/>
              </a:endParaRPr>
            </a:p>
            <a:p>
              <a:pPr eaLnBrk="0" hangingPunct="0"/>
              <a:r>
                <a:rPr lang="de-DE" b="0" dirty="0">
                  <a:solidFill>
                    <a:srgbClr val="000C20"/>
                  </a:solidFill>
                  <a:latin typeface="Arial" pitchFamily="34" charset="0"/>
                </a:rPr>
                <a:t>2.5% CS </a:t>
              </a:r>
              <a:r>
                <a:rPr lang="de-DE" b="0" dirty="0" err="1">
                  <a:solidFill>
                    <a:srgbClr val="000C20"/>
                  </a:solidFill>
                  <a:latin typeface="Arial" pitchFamily="34" charset="0"/>
                </a:rPr>
                <a:t>solution</a:t>
              </a:r>
              <a:endParaRPr lang="de-DE" b="0" dirty="0">
                <a:solidFill>
                  <a:srgbClr val="000C20"/>
                </a:solidFill>
                <a:latin typeface="Arial" pitchFamily="34" charset="0"/>
              </a:endParaRPr>
            </a:p>
            <a:p>
              <a:pPr eaLnBrk="0" hangingPunct="0"/>
              <a:r>
                <a:rPr lang="de-DE" b="0" dirty="0" err="1">
                  <a:solidFill>
                    <a:srgbClr val="000C20"/>
                  </a:solidFill>
                  <a:latin typeface="Arial" pitchFamily="34" charset="0"/>
                </a:rPr>
                <a:t>Fe</a:t>
              </a:r>
              <a:r>
                <a:rPr lang="de-DE" b="0" dirty="0">
                  <a:solidFill>
                    <a:srgbClr val="000C20"/>
                  </a:solidFill>
                  <a:latin typeface="Arial" pitchFamily="34" charset="0"/>
                </a:rPr>
                <a:t>(0)-solution</a:t>
              </a:r>
            </a:p>
            <a:p>
              <a:pPr eaLnBrk="0" hangingPunct="0"/>
              <a:r>
                <a:rPr lang="de-DE" b="0" dirty="0">
                  <a:solidFill>
                    <a:srgbClr val="000C20"/>
                  </a:solidFill>
                  <a:latin typeface="Arial" pitchFamily="34" charset="0"/>
                </a:rPr>
                <a:t>Triton X-100</a:t>
              </a:r>
            </a:p>
          </p:txBody>
        </p:sp>
        <p:sp>
          <p:nvSpPr>
            <p:cNvPr id="103533" name="Text Box 109"/>
            <p:cNvSpPr txBox="1">
              <a:spLocks noChangeArrowheads="1"/>
            </p:cNvSpPr>
            <p:nvPr/>
          </p:nvSpPr>
          <p:spPr bwMode="auto">
            <a:xfrm>
              <a:off x="1219" y="2248"/>
              <a:ext cx="89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de-DE" sz="1000" b="0" dirty="0" err="1">
                  <a:solidFill>
                    <a:srgbClr val="000C20"/>
                  </a:solidFill>
                  <a:latin typeface="Arial" pitchFamily="34" charset="0"/>
                </a:rPr>
                <a:t>Homogenizing</a:t>
              </a:r>
              <a:r>
                <a:rPr lang="de-DE" sz="1000" b="0" dirty="0">
                  <a:solidFill>
                    <a:srgbClr val="000C20"/>
                  </a:solidFill>
                  <a:latin typeface="Arial" pitchFamily="34" charset="0"/>
                </a:rPr>
                <a:t> 30 min</a:t>
              </a:r>
            </a:p>
          </p:txBody>
        </p:sp>
        <p:sp>
          <p:nvSpPr>
            <p:cNvPr id="103534" name="Text Box 110"/>
            <p:cNvSpPr txBox="1">
              <a:spLocks noChangeArrowheads="1"/>
            </p:cNvSpPr>
            <p:nvPr/>
          </p:nvSpPr>
          <p:spPr bwMode="auto">
            <a:xfrm>
              <a:off x="2956" y="2248"/>
              <a:ext cx="78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de-DE" sz="1000" b="0" dirty="0" err="1">
                  <a:solidFill>
                    <a:srgbClr val="000C20"/>
                  </a:solidFill>
                  <a:latin typeface="Arial" pitchFamily="34" charset="0"/>
                </a:rPr>
                <a:t>Homogenizing</a:t>
              </a:r>
              <a:r>
                <a:rPr lang="de-DE" sz="1000" b="0" dirty="0">
                  <a:solidFill>
                    <a:srgbClr val="000C20"/>
                  </a:solidFill>
                  <a:latin typeface="Arial" pitchFamily="34" charset="0"/>
                </a:rPr>
                <a:t>  1 h</a:t>
              </a:r>
            </a:p>
          </p:txBody>
        </p:sp>
        <p:grpSp>
          <p:nvGrpSpPr>
            <p:cNvPr id="103535" name="Group 111"/>
            <p:cNvGrpSpPr>
              <a:grpSpLocks/>
            </p:cNvGrpSpPr>
            <p:nvPr/>
          </p:nvGrpSpPr>
          <p:grpSpPr bwMode="auto">
            <a:xfrm>
              <a:off x="3832" y="1616"/>
              <a:ext cx="726" cy="1022"/>
              <a:chOff x="3832" y="1682"/>
              <a:chExt cx="726" cy="1022"/>
            </a:xfrm>
          </p:grpSpPr>
          <p:sp>
            <p:nvSpPr>
              <p:cNvPr id="103536" name="AutoShape 112"/>
              <p:cNvSpPr>
                <a:spLocks noChangeArrowheads="1"/>
              </p:cNvSpPr>
              <p:nvPr/>
            </p:nvSpPr>
            <p:spPr bwMode="auto">
              <a:xfrm>
                <a:off x="3832" y="1682"/>
                <a:ext cx="726" cy="998"/>
              </a:xfrm>
              <a:prstGeom prst="can">
                <a:avLst>
                  <a:gd name="adj" fmla="val 34366"/>
                </a:avLst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AT">
                  <a:solidFill>
                    <a:srgbClr val="7C8388"/>
                  </a:solidFill>
                </a:endParaRPr>
              </a:p>
            </p:txBody>
          </p:sp>
          <p:grpSp>
            <p:nvGrpSpPr>
              <p:cNvPr id="103537" name="Group 113"/>
              <p:cNvGrpSpPr>
                <a:grpSpLocks/>
              </p:cNvGrpSpPr>
              <p:nvPr/>
            </p:nvGrpSpPr>
            <p:grpSpPr bwMode="auto">
              <a:xfrm>
                <a:off x="3832" y="2090"/>
                <a:ext cx="726" cy="614"/>
                <a:chOff x="3832" y="2090"/>
                <a:chExt cx="726" cy="614"/>
              </a:xfrm>
            </p:grpSpPr>
            <p:sp>
              <p:nvSpPr>
                <p:cNvPr id="103538" name="AutoShape 114"/>
                <p:cNvSpPr>
                  <a:spLocks noChangeArrowheads="1"/>
                </p:cNvSpPr>
                <p:nvPr/>
              </p:nvSpPr>
              <p:spPr bwMode="auto">
                <a:xfrm>
                  <a:off x="3832" y="2090"/>
                  <a:ext cx="726" cy="614"/>
                </a:xfrm>
                <a:prstGeom prst="can">
                  <a:avLst>
                    <a:gd name="adj" fmla="val 50000"/>
                  </a:avLst>
                </a:prstGeom>
                <a:solidFill>
                  <a:srgbClr val="CCFFFF"/>
                </a:solidFill>
                <a:ln w="9525">
                  <a:solidFill>
                    <a:schemeClr val="tx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39" name="Oval 115"/>
                <p:cNvSpPr>
                  <a:spLocks noChangeArrowheads="1"/>
                </p:cNvSpPr>
                <p:nvPr/>
              </p:nvSpPr>
              <p:spPr bwMode="auto">
                <a:xfrm>
                  <a:off x="4195" y="2499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0" name="Oval 116"/>
                <p:cNvSpPr>
                  <a:spLocks noChangeArrowheads="1"/>
                </p:cNvSpPr>
                <p:nvPr/>
              </p:nvSpPr>
              <p:spPr bwMode="auto">
                <a:xfrm>
                  <a:off x="4331" y="2544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1" name="Oval 117"/>
                <p:cNvSpPr>
                  <a:spLocks noChangeArrowheads="1"/>
                </p:cNvSpPr>
                <p:nvPr/>
              </p:nvSpPr>
              <p:spPr bwMode="auto">
                <a:xfrm>
                  <a:off x="4150" y="2181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2" name="Oval 118"/>
                <p:cNvSpPr>
                  <a:spLocks noChangeArrowheads="1"/>
                </p:cNvSpPr>
                <p:nvPr/>
              </p:nvSpPr>
              <p:spPr bwMode="auto">
                <a:xfrm>
                  <a:off x="4286" y="2317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3" name="Oval 119"/>
                <p:cNvSpPr>
                  <a:spLocks noChangeArrowheads="1"/>
                </p:cNvSpPr>
                <p:nvPr/>
              </p:nvSpPr>
              <p:spPr bwMode="auto">
                <a:xfrm>
                  <a:off x="4422" y="2453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4" name="Oval 120"/>
                <p:cNvSpPr>
                  <a:spLocks noChangeArrowheads="1"/>
                </p:cNvSpPr>
                <p:nvPr/>
              </p:nvSpPr>
              <p:spPr bwMode="auto">
                <a:xfrm>
                  <a:off x="4377" y="2181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5" name="Oval 121"/>
                <p:cNvSpPr>
                  <a:spLocks noChangeArrowheads="1"/>
                </p:cNvSpPr>
                <p:nvPr/>
              </p:nvSpPr>
              <p:spPr bwMode="auto">
                <a:xfrm>
                  <a:off x="4422" y="2589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6" name="Oval 122"/>
                <p:cNvSpPr>
                  <a:spLocks noChangeArrowheads="1"/>
                </p:cNvSpPr>
                <p:nvPr/>
              </p:nvSpPr>
              <p:spPr bwMode="auto">
                <a:xfrm>
                  <a:off x="4287" y="2251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7" name="Oval 123"/>
                <p:cNvSpPr>
                  <a:spLocks noChangeArrowheads="1"/>
                </p:cNvSpPr>
                <p:nvPr/>
              </p:nvSpPr>
              <p:spPr bwMode="auto">
                <a:xfrm>
                  <a:off x="4468" y="2569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8" name="Oval 124"/>
                <p:cNvSpPr>
                  <a:spLocks noChangeArrowheads="1"/>
                </p:cNvSpPr>
                <p:nvPr/>
              </p:nvSpPr>
              <p:spPr bwMode="auto">
                <a:xfrm>
                  <a:off x="4105" y="2523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49" name="Oval 125"/>
                <p:cNvSpPr>
                  <a:spLocks noChangeArrowheads="1"/>
                </p:cNvSpPr>
                <p:nvPr/>
              </p:nvSpPr>
              <p:spPr bwMode="auto">
                <a:xfrm>
                  <a:off x="4331" y="2635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50" name="Oval 126"/>
                <p:cNvSpPr>
                  <a:spLocks noChangeArrowheads="1"/>
                </p:cNvSpPr>
                <p:nvPr/>
              </p:nvSpPr>
              <p:spPr bwMode="auto">
                <a:xfrm>
                  <a:off x="4422" y="2272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51" name="Oval 127"/>
                <p:cNvSpPr>
                  <a:spLocks noChangeArrowheads="1"/>
                </p:cNvSpPr>
                <p:nvPr/>
              </p:nvSpPr>
              <p:spPr bwMode="auto">
                <a:xfrm>
                  <a:off x="4150" y="2589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52" name="Oval 128"/>
                <p:cNvSpPr>
                  <a:spLocks noChangeArrowheads="1"/>
                </p:cNvSpPr>
                <p:nvPr/>
              </p:nvSpPr>
              <p:spPr bwMode="auto">
                <a:xfrm>
                  <a:off x="3969" y="2432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53" name="Oval 129"/>
                <p:cNvSpPr>
                  <a:spLocks noChangeArrowheads="1"/>
                </p:cNvSpPr>
                <p:nvPr/>
              </p:nvSpPr>
              <p:spPr bwMode="auto">
                <a:xfrm>
                  <a:off x="4468" y="2387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54" name="Oval 130"/>
                <p:cNvSpPr>
                  <a:spLocks noChangeArrowheads="1"/>
                </p:cNvSpPr>
                <p:nvPr/>
              </p:nvSpPr>
              <p:spPr bwMode="auto">
                <a:xfrm>
                  <a:off x="4150" y="2317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55" name="Oval 131"/>
                <p:cNvSpPr>
                  <a:spLocks noChangeArrowheads="1"/>
                </p:cNvSpPr>
                <p:nvPr/>
              </p:nvSpPr>
              <p:spPr bwMode="auto">
                <a:xfrm>
                  <a:off x="4286" y="2453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  <p:sp>
              <p:nvSpPr>
                <p:cNvPr id="103556" name="Oval 132"/>
                <p:cNvSpPr>
                  <a:spLocks noChangeArrowheads="1"/>
                </p:cNvSpPr>
                <p:nvPr/>
              </p:nvSpPr>
              <p:spPr bwMode="auto">
                <a:xfrm>
                  <a:off x="4468" y="2478"/>
                  <a:ext cx="45" cy="45"/>
                </a:xfrm>
                <a:prstGeom prst="ellipse">
                  <a:avLst/>
                </a:prstGeom>
                <a:solidFill>
                  <a:srgbClr val="BEBEBE"/>
                </a:solidFill>
                <a:ln w="9525">
                  <a:solidFill>
                    <a:srgbClr val="BEBEB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de-AT">
                    <a:solidFill>
                      <a:srgbClr val="7C8388"/>
                    </a:solidFill>
                  </a:endParaRPr>
                </a:p>
              </p:txBody>
            </p:sp>
          </p:grpSp>
        </p:grpSp>
        <p:sp>
          <p:nvSpPr>
            <p:cNvPr id="103557" name="Oval 133"/>
            <p:cNvSpPr>
              <a:spLocks noChangeArrowheads="1"/>
            </p:cNvSpPr>
            <p:nvPr/>
          </p:nvSpPr>
          <p:spPr bwMode="auto">
            <a:xfrm>
              <a:off x="4332" y="2387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BEBEBE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sp>
          <p:nvSpPr>
            <p:cNvPr id="103558" name="Rectangle 134"/>
            <p:cNvSpPr>
              <a:spLocks noChangeArrowheads="1"/>
            </p:cNvSpPr>
            <p:nvPr/>
          </p:nvSpPr>
          <p:spPr bwMode="auto">
            <a:xfrm>
              <a:off x="4604" y="2004"/>
              <a:ext cx="181" cy="544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sp>
          <p:nvSpPr>
            <p:cNvPr id="103559" name="Text Box 135"/>
            <p:cNvSpPr txBox="1">
              <a:spLocks noChangeArrowheads="1"/>
            </p:cNvSpPr>
            <p:nvPr/>
          </p:nvSpPr>
          <p:spPr bwMode="auto">
            <a:xfrm rot="16200000">
              <a:off x="4490" y="2190"/>
              <a:ext cx="38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de-DE" sz="1000">
                  <a:solidFill>
                    <a:srgbClr val="FFFFFF"/>
                  </a:solidFill>
                  <a:latin typeface="Arial" pitchFamily="34" charset="0"/>
                </a:rPr>
                <a:t>magnet</a:t>
              </a:r>
            </a:p>
          </p:txBody>
        </p:sp>
        <p:sp>
          <p:nvSpPr>
            <p:cNvPr id="103560" name="Line 136"/>
            <p:cNvSpPr>
              <a:spLocks noChangeShapeType="1"/>
            </p:cNvSpPr>
            <p:nvPr/>
          </p:nvSpPr>
          <p:spPr bwMode="auto">
            <a:xfrm>
              <a:off x="2472" y="1865"/>
              <a:ext cx="9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sp>
          <p:nvSpPr>
            <p:cNvPr id="103561" name="Line 137"/>
            <p:cNvSpPr>
              <a:spLocks noChangeShapeType="1"/>
            </p:cNvSpPr>
            <p:nvPr/>
          </p:nvSpPr>
          <p:spPr bwMode="auto">
            <a:xfrm>
              <a:off x="2472" y="2330"/>
              <a:ext cx="9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sp>
          <p:nvSpPr>
            <p:cNvPr id="103562" name="Line 138"/>
            <p:cNvSpPr>
              <a:spLocks noChangeShapeType="1"/>
            </p:cNvSpPr>
            <p:nvPr/>
          </p:nvSpPr>
          <p:spPr bwMode="auto">
            <a:xfrm>
              <a:off x="748" y="1868"/>
              <a:ext cx="9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sp>
          <p:nvSpPr>
            <p:cNvPr id="103563" name="Line 139"/>
            <p:cNvSpPr>
              <a:spLocks noChangeShapeType="1"/>
            </p:cNvSpPr>
            <p:nvPr/>
          </p:nvSpPr>
          <p:spPr bwMode="auto">
            <a:xfrm>
              <a:off x="748" y="2330"/>
              <a:ext cx="90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AT">
                <a:solidFill>
                  <a:srgbClr val="7C8388"/>
                </a:solidFill>
              </a:endParaRPr>
            </a:p>
          </p:txBody>
        </p:sp>
        <p:graphicFrame>
          <p:nvGraphicFramePr>
            <p:cNvPr id="103564" name="Object 140"/>
            <p:cNvGraphicFramePr>
              <a:graphicFrameLocks noChangeAspect="1"/>
            </p:cNvGraphicFramePr>
            <p:nvPr/>
          </p:nvGraphicFramePr>
          <p:xfrm>
            <a:off x="2699" y="1195"/>
            <a:ext cx="154" cy="511"/>
          </p:xfrm>
          <a:graphic>
            <a:graphicData uri="http://schemas.openxmlformats.org/presentationml/2006/ole">
              <p:oleObj spid="_x0000_s4108" r:id="rId5" imgW="353683" imgH="1173192" progId="">
                <p:embed/>
              </p:oleObj>
            </a:graphicData>
          </a:graphic>
        </p:graphicFrame>
      </p:grpSp>
      <p:sp>
        <p:nvSpPr>
          <p:cNvPr id="103565" name="Text Box 141"/>
          <p:cNvSpPr txBox="1">
            <a:spLocks noChangeArrowheads="1"/>
          </p:cNvSpPr>
          <p:nvPr/>
        </p:nvSpPr>
        <p:spPr bwMode="auto">
          <a:xfrm>
            <a:off x="2195513" y="3716338"/>
            <a:ext cx="10534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b="0" dirty="0">
                <a:solidFill>
                  <a:srgbClr val="000C20"/>
                </a:solidFill>
              </a:rPr>
              <a:t>T = 20 ºC</a:t>
            </a:r>
          </a:p>
        </p:txBody>
      </p:sp>
      <p:sp>
        <p:nvSpPr>
          <p:cNvPr id="103566" name="Text Box 142"/>
          <p:cNvSpPr txBox="1">
            <a:spLocks noChangeArrowheads="1"/>
          </p:cNvSpPr>
          <p:nvPr/>
        </p:nvSpPr>
        <p:spPr bwMode="auto">
          <a:xfrm>
            <a:off x="4765675" y="3716338"/>
            <a:ext cx="13500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b="0" dirty="0">
                <a:solidFill>
                  <a:srgbClr val="000C20"/>
                </a:solidFill>
              </a:rPr>
              <a:t>T = 40-50 ºC</a:t>
            </a:r>
          </a:p>
        </p:txBody>
      </p:sp>
      <p:sp>
        <p:nvSpPr>
          <p:cNvPr id="79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Übersicht der durchgeführten Modifikationen </a:t>
            </a:r>
          </a:p>
        </p:txBody>
      </p:sp>
      <p:sp>
        <p:nvSpPr>
          <p:cNvPr id="80" name="Textfeld 79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smtClean="0">
                <a:solidFill>
                  <a:srgbClr val="000C20"/>
                </a:solidFill>
              </a:rPr>
              <a:t>Synthese der Kompositpartikel: Mikro-Emulsions-Ansatz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81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6786563" y="6416675"/>
            <a:ext cx="1824037" cy="441325"/>
          </a:xfrm>
        </p:spPr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11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906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feld 23"/>
          <p:cNvSpPr txBox="1">
            <a:spLocks noChangeArrowheads="1"/>
          </p:cNvSpPr>
          <p:nvPr/>
        </p:nvSpPr>
        <p:spPr bwMode="auto">
          <a:xfrm>
            <a:off x="250825" y="836613"/>
            <a:ext cx="8893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800" dirty="0" smtClean="0">
                <a:solidFill>
                  <a:srgbClr val="000C20"/>
                </a:solidFill>
              </a:rPr>
              <a:t>Kompositpartikel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Übersicht der durchgeführten Modifikationen </a:t>
            </a:r>
          </a:p>
        </p:txBody>
      </p:sp>
      <p:sp>
        <p:nvSpPr>
          <p:cNvPr id="18" name="Textfeld 8"/>
          <p:cNvSpPr txBox="1">
            <a:spLocks noChangeArrowheads="1"/>
          </p:cNvSpPr>
          <p:nvPr/>
        </p:nvSpPr>
        <p:spPr bwMode="auto">
          <a:xfrm>
            <a:off x="250825" y="1319749"/>
            <a:ext cx="19437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b="0" dirty="0" err="1">
                <a:solidFill>
                  <a:srgbClr val="000C20"/>
                </a:solidFill>
              </a:rPr>
              <a:t>Nanofer</a:t>
            </a:r>
            <a:r>
              <a:rPr lang="de-AT" sz="1600" b="0" dirty="0">
                <a:solidFill>
                  <a:srgbClr val="000C20"/>
                </a:solidFill>
              </a:rPr>
              <a:t> </a:t>
            </a:r>
            <a:r>
              <a:rPr lang="de-AT" sz="1600" b="0" dirty="0" smtClean="0">
                <a:solidFill>
                  <a:srgbClr val="000C20"/>
                </a:solidFill>
              </a:rPr>
              <a:t>Star – PVA/</a:t>
            </a:r>
            <a:r>
              <a:rPr lang="de-AT" sz="1600" b="0" dirty="0" err="1" smtClean="0">
                <a:solidFill>
                  <a:srgbClr val="000C20"/>
                </a:solidFill>
              </a:rPr>
              <a:t>Chitosan</a:t>
            </a:r>
            <a:endParaRPr lang="de-AT" sz="1600" b="0" dirty="0">
              <a:solidFill>
                <a:srgbClr val="000C20"/>
              </a:solidFill>
            </a:endParaRPr>
          </a:p>
        </p:txBody>
      </p:sp>
      <p:sp>
        <p:nvSpPr>
          <p:cNvPr id="25" name="Textfeld 8"/>
          <p:cNvSpPr txBox="1">
            <a:spLocks noChangeArrowheads="1"/>
          </p:cNvSpPr>
          <p:nvPr/>
        </p:nvSpPr>
        <p:spPr bwMode="auto">
          <a:xfrm>
            <a:off x="2846069" y="1319749"/>
            <a:ext cx="5863215" cy="309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600" dirty="0" smtClean="0">
                <a:solidFill>
                  <a:srgbClr val="000C20"/>
                </a:solidFill>
              </a:rPr>
              <a:t>Ergebnisse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>
                <a:solidFill>
                  <a:srgbClr val="000C20"/>
                </a:solidFill>
              </a:rPr>
              <a:t>Primärpartikelgrößen </a:t>
            </a:r>
            <a:r>
              <a:rPr lang="de-AT" sz="1600" b="0" dirty="0" smtClean="0">
                <a:solidFill>
                  <a:srgbClr val="000C20"/>
                </a:solidFill>
              </a:rPr>
              <a:t>reproduzierbar im </a:t>
            </a:r>
            <a:r>
              <a:rPr lang="de-AT" sz="1600" b="0" dirty="0">
                <a:solidFill>
                  <a:srgbClr val="000C20"/>
                </a:solidFill>
              </a:rPr>
              <a:t>Bereich 7-10 µm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>
                <a:solidFill>
                  <a:srgbClr val="000C20"/>
                </a:solidFill>
              </a:rPr>
              <a:t>Nanoeisen auf Oberfläche und im Inneren der Matrix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600" b="0" dirty="0">
                <a:solidFill>
                  <a:srgbClr val="000C20"/>
                </a:solidFill>
              </a:rPr>
              <a:t>Magnetische Trennung der Partikel möglich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•"/>
            </a:pPr>
            <a:r>
              <a:rPr lang="de-AT" sz="1600" b="0" dirty="0" err="1">
                <a:solidFill>
                  <a:srgbClr val="000C20"/>
                </a:solidFill>
              </a:rPr>
              <a:t>Fe</a:t>
            </a:r>
            <a:r>
              <a:rPr lang="de-AT" sz="1600" b="0" dirty="0">
                <a:solidFill>
                  <a:srgbClr val="000C20"/>
                </a:solidFill>
              </a:rPr>
              <a:t>(0) Konzentration der Kompositpartikel ~16wt</a:t>
            </a:r>
            <a:r>
              <a:rPr lang="de-AT" sz="1600" b="0" dirty="0" smtClean="0">
                <a:solidFill>
                  <a:srgbClr val="000C20"/>
                </a:solidFill>
              </a:rPr>
              <a:t>%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 smtClean="0">
                <a:solidFill>
                  <a:srgbClr val="000C20"/>
                </a:solidFill>
              </a:rPr>
              <a:t>Während </a:t>
            </a:r>
            <a:r>
              <a:rPr lang="de-AT" sz="1600" b="0" dirty="0">
                <a:solidFill>
                  <a:srgbClr val="000C20"/>
                </a:solidFill>
              </a:rPr>
              <a:t>der </a:t>
            </a:r>
            <a:r>
              <a:rPr lang="de-AT" sz="1600" b="0" dirty="0" err="1">
                <a:solidFill>
                  <a:srgbClr val="000C20"/>
                </a:solidFill>
              </a:rPr>
              <a:t>Kompositpartikelsynthese</a:t>
            </a:r>
            <a:r>
              <a:rPr lang="de-AT" sz="1600" b="0" dirty="0">
                <a:solidFill>
                  <a:srgbClr val="000C20"/>
                </a:solidFill>
              </a:rPr>
              <a:t> oxidieren die </a:t>
            </a:r>
            <a:r>
              <a:rPr lang="de-AT" sz="1600" b="0" dirty="0" err="1">
                <a:solidFill>
                  <a:srgbClr val="000C20"/>
                </a:solidFill>
              </a:rPr>
              <a:t>Nanofer</a:t>
            </a:r>
            <a:r>
              <a:rPr lang="de-AT" sz="1600" b="0" dirty="0">
                <a:solidFill>
                  <a:srgbClr val="000C20"/>
                </a:solidFill>
              </a:rPr>
              <a:t> Star Partikel teilweise, sodass im Endprodukt der </a:t>
            </a:r>
            <a:r>
              <a:rPr lang="de-AT" sz="1600" b="0" dirty="0" err="1">
                <a:solidFill>
                  <a:srgbClr val="000C20"/>
                </a:solidFill>
              </a:rPr>
              <a:t>Fe</a:t>
            </a:r>
            <a:r>
              <a:rPr lang="de-AT" sz="1600" b="0" dirty="0">
                <a:solidFill>
                  <a:srgbClr val="000C20"/>
                </a:solidFill>
              </a:rPr>
              <a:t>(0)-Anteil von ursprünglich etwa 75 % (</a:t>
            </a:r>
            <a:r>
              <a:rPr lang="de-AT" sz="1600" b="0" dirty="0" err="1">
                <a:solidFill>
                  <a:srgbClr val="000C20"/>
                </a:solidFill>
              </a:rPr>
              <a:t>Nanofer</a:t>
            </a:r>
            <a:r>
              <a:rPr lang="de-AT" sz="1600" b="0" dirty="0">
                <a:solidFill>
                  <a:srgbClr val="000C20"/>
                </a:solidFill>
              </a:rPr>
              <a:t> Star) auf etwa 57 % sinkt.</a:t>
            </a:r>
          </a:p>
          <a:p>
            <a:pPr marL="285750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600" b="0" dirty="0">
                <a:solidFill>
                  <a:srgbClr val="000C20"/>
                </a:solidFill>
              </a:rPr>
              <a:t>Aggregation der Kompositpartikel in wässrigen Suspensionen </a:t>
            </a:r>
            <a:endParaRPr lang="de-AT" sz="1600" b="0" dirty="0" smtClean="0">
              <a:solidFill>
                <a:srgbClr val="000C20"/>
              </a:solidFill>
            </a:endParaRPr>
          </a:p>
        </p:txBody>
      </p:sp>
      <p:sp>
        <p:nvSpPr>
          <p:cNvPr id="26" name="Textfeld 8"/>
          <p:cNvSpPr txBox="1">
            <a:spLocks noChangeArrowheads="1"/>
          </p:cNvSpPr>
          <p:nvPr/>
        </p:nvSpPr>
        <p:spPr bwMode="auto">
          <a:xfrm>
            <a:off x="3211285" y="4543878"/>
            <a:ext cx="567480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</a:pPr>
            <a:r>
              <a:rPr lang="de-AT" sz="1600" dirty="0" smtClean="0">
                <a:solidFill>
                  <a:srgbClr val="000C20"/>
                </a:solidFill>
              </a:rPr>
              <a:t>Kompositpartikel in größeren Mengen (insgesamt ~25 g) für Transport (AP2) &amp; Schadstoffabbau (AP3) Experimente synthetisiert</a:t>
            </a:r>
          </a:p>
        </p:txBody>
      </p:sp>
      <p:sp>
        <p:nvSpPr>
          <p:cNvPr id="27" name="Pfeil nach rechts 26"/>
          <p:cNvSpPr/>
          <p:nvPr/>
        </p:nvSpPr>
        <p:spPr bwMode="auto">
          <a:xfrm>
            <a:off x="2938461" y="4652868"/>
            <a:ext cx="255359" cy="15240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de-AT" sz="1000" b="0">
              <a:solidFill>
                <a:srgbClr val="666369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10" name="Picture 4" descr="black_SE_004"/>
          <p:cNvPicPr>
            <a:picLocks noChangeAspect="1" noChangeArrowheads="1"/>
          </p:cNvPicPr>
          <p:nvPr/>
        </p:nvPicPr>
        <p:blipFill>
          <a:blip r:embed="rId3" cstate="print">
            <a:lum bright="8000" contrast="22000"/>
          </a:blip>
          <a:srcRect/>
          <a:stretch>
            <a:fillRect/>
          </a:stretch>
        </p:blipFill>
        <p:spPr bwMode="auto">
          <a:xfrm>
            <a:off x="334053" y="2014055"/>
            <a:ext cx="2160000" cy="1991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black_SE_005"/>
          <p:cNvPicPr>
            <a:picLocks noChangeAspect="1" noChangeArrowheads="1"/>
          </p:cNvPicPr>
          <p:nvPr/>
        </p:nvPicPr>
        <p:blipFill>
          <a:blip r:embed="rId4" cstate="print">
            <a:lum bright="8000" contrast="32000"/>
          </a:blip>
          <a:srcRect/>
          <a:stretch>
            <a:fillRect/>
          </a:stretch>
        </p:blipFill>
        <p:spPr bwMode="auto">
          <a:xfrm>
            <a:off x="315014" y="4041043"/>
            <a:ext cx="2160000" cy="1989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hteck 2"/>
          <p:cNvSpPr/>
          <p:nvPr/>
        </p:nvSpPr>
        <p:spPr>
          <a:xfrm>
            <a:off x="315014" y="6030550"/>
            <a:ext cx="22231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1400" b="0" dirty="0" smtClean="0">
                <a:solidFill>
                  <a:schemeClr val="tx2"/>
                </a:solidFill>
              </a:rPr>
              <a:t>Querschnittspräparate:</a:t>
            </a:r>
          </a:p>
          <a:p>
            <a:r>
              <a:rPr lang="de-AT" sz="1400" b="0" dirty="0" smtClean="0">
                <a:solidFill>
                  <a:schemeClr val="tx2"/>
                </a:solidFill>
              </a:rPr>
              <a:t>FIB </a:t>
            </a:r>
            <a:r>
              <a:rPr lang="de-AT" sz="1400" b="0" dirty="0">
                <a:solidFill>
                  <a:schemeClr val="tx2"/>
                </a:solidFill>
              </a:rPr>
              <a:t>mit REM (Univ. Wien)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12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207780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Eigenschaften der Kompositpartikel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264769"/>
            <a:ext cx="7430135" cy="236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chemeClr val="tx2"/>
                </a:solidFill>
              </a:rPr>
              <a:t>Kostengünstige Ausgangsstoffe und Herstellung</a:t>
            </a:r>
          </a:p>
          <a:p>
            <a:pPr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chemeClr val="tx2"/>
                </a:solidFill>
              </a:rPr>
              <a:t>Optimale Transporteigenschaften im Untergrund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endParaRPr lang="de-AT" sz="1800" b="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chemeClr val="tx2"/>
                </a:solidFill>
              </a:rPr>
              <a:t>Schutz vor vorzeitiger Reaktion im Untergrund</a:t>
            </a:r>
          </a:p>
          <a:p>
            <a:pPr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chemeClr val="tx2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chemeClr val="tx2"/>
                </a:solidFill>
              </a:rPr>
              <a:t>Hohe Reaktivität </a:t>
            </a:r>
            <a:r>
              <a:rPr lang="de-AT" sz="1800" b="0" dirty="0">
                <a:solidFill>
                  <a:schemeClr val="tx2"/>
                </a:solidFill>
              </a:rPr>
              <a:t>mit dem </a:t>
            </a:r>
            <a:r>
              <a:rPr lang="de-AT" sz="1800" b="0" dirty="0" smtClean="0">
                <a:solidFill>
                  <a:schemeClr val="tx2"/>
                </a:solidFill>
              </a:rPr>
              <a:t>Zielschadstoff</a:t>
            </a:r>
            <a:endParaRPr lang="de-AT" sz="1800" b="0" dirty="0">
              <a:solidFill>
                <a:schemeClr val="tx2"/>
              </a:solidFill>
            </a:endParaRP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50825" y="8366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smtClean="0">
                <a:solidFill>
                  <a:srgbClr val="000C20"/>
                </a:solidFill>
              </a:rPr>
              <a:t>Abgleich der erzielten Ergebnisse bis Projektende mit den Zielen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13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39424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Eigenschaften der Kompositpartikel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264769"/>
            <a:ext cx="74301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rgbClr val="000C20"/>
                </a:solidFill>
              </a:rPr>
              <a:t>Kostengünstige </a:t>
            </a:r>
            <a:r>
              <a:rPr lang="de-AT" sz="1800" b="0" dirty="0">
                <a:solidFill>
                  <a:srgbClr val="000C20"/>
                </a:solidFill>
              </a:rPr>
              <a:t>Ausgangsstoffe und </a:t>
            </a:r>
            <a:r>
              <a:rPr lang="de-AT" sz="1800" b="0" dirty="0" smtClean="0">
                <a:solidFill>
                  <a:srgbClr val="000C20"/>
                </a:solidFill>
              </a:rPr>
              <a:t>Herstellung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50825" y="8366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smtClean="0">
                <a:solidFill>
                  <a:srgbClr val="000C20"/>
                </a:solidFill>
              </a:rPr>
              <a:t>Abgleich der erzielten Ergebnisse bis Projektende mit den Zielen</a:t>
            </a:r>
            <a:endParaRPr lang="de-AT" sz="1800" dirty="0">
              <a:solidFill>
                <a:srgbClr val="000C20"/>
              </a:solidFill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2433491"/>
              </p:ext>
            </p:extLst>
          </p:nvPr>
        </p:nvGraphicFramePr>
        <p:xfrm>
          <a:off x="1102799" y="2041315"/>
          <a:ext cx="6915784" cy="2523744"/>
        </p:xfrm>
        <a:graphic>
          <a:graphicData uri="http://schemas.openxmlformats.org/drawingml/2006/table">
            <a:tbl>
              <a:tblPr firstRow="1" firstCol="1" bandRow="1"/>
              <a:tblGrid>
                <a:gridCol w="2082803"/>
                <a:gridCol w="1705591"/>
                <a:gridCol w="1504601"/>
                <a:gridCol w="1622789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 smtClean="0">
                          <a:effectLst/>
                          <a:latin typeface="+mn-lt"/>
                          <a:ea typeface="MS Mincho"/>
                          <a:cs typeface="Helvetica"/>
                        </a:rPr>
                        <a:t>pro </a:t>
                      </a: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Helvetica"/>
                        </a:rPr>
                        <a:t>1kg oder 1L</a:t>
                      </a: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, </a:t>
                      </a: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Helvetica"/>
                        </a:rPr>
                        <a:t>€</a:t>
                      </a:r>
                      <a:endParaRPr lang="de-AT" sz="1200" b="1" dirty="0">
                        <a:effectLst/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Menge </a:t>
                      </a:r>
                      <a:r>
                        <a:rPr lang="de-AT" sz="1200" b="1" dirty="0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/</a:t>
                      </a:r>
                      <a:r>
                        <a:rPr lang="de-AT" sz="1200" b="1" baseline="0" dirty="0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de-AT" sz="1200" b="1" dirty="0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Synthese</a:t>
                      </a:r>
                      <a:endParaRPr lang="de-AT" sz="1200" b="1" dirty="0">
                        <a:effectLst/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Preis </a:t>
                      </a:r>
                      <a:r>
                        <a:rPr lang="de-AT" sz="1200" b="1" dirty="0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/</a:t>
                      </a:r>
                      <a:r>
                        <a:rPr lang="de-AT" sz="1200" b="1" baseline="0" dirty="0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 </a:t>
                      </a:r>
                      <a:r>
                        <a:rPr lang="de-AT" sz="1200" b="1" dirty="0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Synthese</a:t>
                      </a: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, </a:t>
                      </a: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Helvetica"/>
                        </a:rPr>
                        <a:t>€</a:t>
                      </a:r>
                      <a:endParaRPr lang="de-AT" sz="1200" b="1" dirty="0">
                        <a:effectLst/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 err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Nanofer</a:t>
                      </a: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 Star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120</a:t>
                      </a:r>
                      <a:endParaRPr lang="de-AT" sz="1200" b="1" dirty="0">
                        <a:effectLst/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0,1 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0,012</a:t>
                      </a:r>
                      <a:endParaRPr lang="de-AT" sz="1200" b="1" dirty="0">
                        <a:effectLst/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Mineralöl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52,1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60 ml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3,130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Chitosan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1252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0,045 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0,056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PVA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323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0,378 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0,122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Triton X-100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164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0,9 ml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0,148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Glutaraldehyd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234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2,7 ml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0,632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Cyclohexan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41,1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  <a:sym typeface="Symbol"/>
                        </a:rPr>
                        <a:t></a:t>
                      </a: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 50 ml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2,055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Methanol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15,5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  <a:sym typeface="Symbol"/>
                        </a:rPr>
                        <a:t></a:t>
                      </a: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 80 ml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1,235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Demineralisiertes Wasser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  <a:sym typeface="Symbol"/>
                        </a:rPr>
                        <a:t></a:t>
                      </a: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 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  <a:sym typeface="Symbol"/>
                        </a:rPr>
                        <a:t></a:t>
                      </a: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 200 ml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1,400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Azeton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16,8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  <a:sym typeface="Symbol"/>
                        </a:rPr>
                        <a:t></a:t>
                      </a: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 150 ml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2,514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>
                          <a:effectLst/>
                          <a:latin typeface="+mn-lt"/>
                          <a:ea typeface="MS Mincho"/>
                          <a:cs typeface="Times New Roman"/>
                        </a:rPr>
                        <a:t>Ingesamt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dirty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200" b="1" smtClean="0">
                          <a:effectLst/>
                          <a:latin typeface="+mn-lt"/>
                          <a:ea typeface="MS Mincho"/>
                          <a:cs typeface="Times New Roman"/>
                        </a:rPr>
                        <a:t>11,45</a:t>
                      </a:r>
                      <a:endParaRPr lang="de-AT" sz="1200" b="1" dirty="0">
                        <a:effectLst/>
                        <a:latin typeface="+mn-lt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feld 8"/>
          <p:cNvSpPr txBox="1">
            <a:spLocks noChangeArrowheads="1"/>
          </p:cNvSpPr>
          <p:nvPr/>
        </p:nvSpPr>
        <p:spPr bwMode="auto">
          <a:xfrm>
            <a:off x="1012825" y="1644146"/>
            <a:ext cx="6384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b="0" dirty="0" smtClean="0">
                <a:solidFill>
                  <a:srgbClr val="000C20"/>
                </a:solidFill>
              </a:rPr>
              <a:t>Gesamtkosten Synthese Kompositpartikel im Labormaßstab</a:t>
            </a:r>
            <a:endParaRPr lang="de-AT" sz="1800" b="0" dirty="0">
              <a:solidFill>
                <a:srgbClr val="000C20"/>
              </a:solidFill>
            </a:endParaRPr>
          </a:p>
        </p:txBody>
      </p:sp>
      <p:sp>
        <p:nvSpPr>
          <p:cNvPr id="10" name="Textfeld 8"/>
          <p:cNvSpPr txBox="1">
            <a:spLocks noChangeArrowheads="1"/>
          </p:cNvSpPr>
          <p:nvPr/>
        </p:nvSpPr>
        <p:spPr bwMode="auto">
          <a:xfrm>
            <a:off x="1389881" y="4670452"/>
            <a:ext cx="7332088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</a:pPr>
            <a:r>
              <a:rPr lang="de-AT" sz="1800" b="0" dirty="0">
                <a:solidFill>
                  <a:srgbClr val="000C20"/>
                </a:solidFill>
              </a:rPr>
              <a:t>Kompositpartikel pro </a:t>
            </a:r>
            <a:r>
              <a:rPr lang="de-AT" sz="1800" b="0" dirty="0" err="1">
                <a:solidFill>
                  <a:srgbClr val="000C20"/>
                </a:solidFill>
              </a:rPr>
              <a:t>Fe</a:t>
            </a:r>
            <a:r>
              <a:rPr lang="de-AT" sz="1800" b="0" dirty="0">
                <a:solidFill>
                  <a:srgbClr val="000C20"/>
                </a:solidFill>
              </a:rPr>
              <a:t>(0) </a:t>
            </a:r>
            <a:r>
              <a:rPr lang="de-AT" sz="1800" b="0" smtClean="0">
                <a:solidFill>
                  <a:srgbClr val="000C20"/>
                </a:solidFill>
              </a:rPr>
              <a:t>~ 1000x </a:t>
            </a:r>
            <a:r>
              <a:rPr lang="de-AT" sz="1800" b="0" dirty="0" smtClean="0">
                <a:solidFill>
                  <a:srgbClr val="000C20"/>
                </a:solidFill>
              </a:rPr>
              <a:t>teurer als reine </a:t>
            </a:r>
            <a:r>
              <a:rPr lang="de-AT" sz="1800" b="0" dirty="0" err="1" smtClean="0">
                <a:solidFill>
                  <a:srgbClr val="000C20"/>
                </a:solidFill>
              </a:rPr>
              <a:t>Nanofer</a:t>
            </a:r>
            <a:r>
              <a:rPr lang="de-AT" sz="1800" b="0" dirty="0" smtClean="0">
                <a:solidFill>
                  <a:srgbClr val="000C20"/>
                </a:solidFill>
              </a:rPr>
              <a:t>-Partikel</a:t>
            </a:r>
          </a:p>
          <a:p>
            <a:pPr>
              <a:spcBef>
                <a:spcPct val="20000"/>
              </a:spcBef>
              <a:buClr>
                <a:srgbClr val="990033"/>
              </a:buClr>
              <a:buSzPct val="110000"/>
            </a:pPr>
            <a:r>
              <a:rPr lang="de-AT" sz="1800" b="0" u="sng" dirty="0" smtClean="0">
                <a:solidFill>
                  <a:srgbClr val="000C20"/>
                </a:solidFill>
              </a:rPr>
              <a:t>Aber</a:t>
            </a:r>
            <a:r>
              <a:rPr lang="de-AT" sz="1800" b="0" dirty="0" smtClean="0">
                <a:solidFill>
                  <a:srgbClr val="000C20"/>
                </a:solidFill>
              </a:rPr>
              <a:t>: Kostenaufstellung Labormaßstab, im industriellen Maßstab Synthese deutlich günstiger</a:t>
            </a:r>
          </a:p>
        </p:txBody>
      </p:sp>
      <p:sp>
        <p:nvSpPr>
          <p:cNvPr id="11" name="Pfeil nach rechts 10"/>
          <p:cNvSpPr/>
          <p:nvPr/>
        </p:nvSpPr>
        <p:spPr bwMode="auto">
          <a:xfrm>
            <a:off x="1117058" y="4779442"/>
            <a:ext cx="255359" cy="15240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de-AT" sz="1000" b="0">
              <a:solidFill>
                <a:srgbClr val="666369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44810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Eigenschaften der Kompositpartikel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264769"/>
            <a:ext cx="74301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rgbClr val="000C20"/>
                </a:solidFill>
              </a:rPr>
              <a:t>Kostengünstige </a:t>
            </a:r>
            <a:r>
              <a:rPr lang="de-AT" sz="1800" b="0" dirty="0">
                <a:solidFill>
                  <a:srgbClr val="000C20"/>
                </a:solidFill>
              </a:rPr>
              <a:t>Ausgangsstoffe und </a:t>
            </a:r>
            <a:r>
              <a:rPr lang="de-AT" sz="1800" b="0" dirty="0" smtClean="0">
                <a:solidFill>
                  <a:srgbClr val="000C20"/>
                </a:solidFill>
              </a:rPr>
              <a:t>Herstellung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50825" y="8366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smtClean="0">
                <a:solidFill>
                  <a:srgbClr val="000C20"/>
                </a:solidFill>
              </a:rPr>
              <a:t>Abgleich der erzielten Ergebnisse bis Projektende mit den Zielen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12" name="Text Box 55"/>
          <p:cNvSpPr txBox="1">
            <a:spLocks noChangeArrowheads="1"/>
          </p:cNvSpPr>
          <p:nvPr/>
        </p:nvSpPr>
        <p:spPr bwMode="auto">
          <a:xfrm>
            <a:off x="6013271" y="1097818"/>
            <a:ext cx="484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4000" b="0" dirty="0">
                <a:solidFill>
                  <a:srgbClr val="FF6600"/>
                </a:solidFill>
                <a:latin typeface="+mn-lt"/>
              </a:rPr>
              <a:t>~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15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55161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Eigenschaften der Kompositpartikel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264769"/>
            <a:ext cx="7430135" cy="1698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rgbClr val="000C20"/>
                </a:solidFill>
              </a:rPr>
              <a:t>Kostengünstige </a:t>
            </a:r>
            <a:r>
              <a:rPr lang="de-AT" sz="1800" b="0" dirty="0">
                <a:solidFill>
                  <a:srgbClr val="000C20"/>
                </a:solidFill>
              </a:rPr>
              <a:t>Ausgangsstoffe und </a:t>
            </a:r>
            <a:r>
              <a:rPr lang="de-AT" sz="1800" b="0" dirty="0" smtClean="0">
                <a:solidFill>
                  <a:srgbClr val="000C20"/>
                </a:solidFill>
              </a:rPr>
              <a:t>Herstellung</a:t>
            </a:r>
          </a:p>
          <a:p>
            <a:pPr marL="719138"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chemeClr val="tx2"/>
                </a:solidFill>
              </a:rPr>
              <a:t>Optimale Transporteigenschaften im Untergrund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800" b="0" dirty="0" smtClean="0">
                <a:solidFill>
                  <a:srgbClr val="000C20"/>
                </a:solidFill>
              </a:rPr>
              <a:t>Aggregation </a:t>
            </a:r>
            <a:r>
              <a:rPr lang="de-AT" sz="1800" b="0" dirty="0">
                <a:solidFill>
                  <a:srgbClr val="000C20"/>
                </a:solidFill>
              </a:rPr>
              <a:t>der Kompositpartikel in wässrigen Suspensionen </a:t>
            </a:r>
            <a:endParaRPr lang="de-AT" sz="1800" b="0" dirty="0" smtClean="0">
              <a:solidFill>
                <a:srgbClr val="000C20"/>
              </a:solidFill>
            </a:endParaRPr>
          </a:p>
          <a:p>
            <a:pPr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50825" y="8366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smtClean="0">
                <a:solidFill>
                  <a:srgbClr val="000C20"/>
                </a:solidFill>
              </a:rPr>
              <a:t>Abgleich der erzielten Ergebnisse bis Projektende mit den Zielen</a:t>
            </a:r>
            <a:endParaRPr lang="de-AT" sz="1800" dirty="0">
              <a:solidFill>
                <a:srgbClr val="000C20"/>
              </a:solidFill>
            </a:endParaRPr>
          </a:p>
        </p:txBody>
      </p:sp>
      <p:pic>
        <p:nvPicPr>
          <p:cNvPr id="5" name="Picture 60" descr="PRODUCER%2BX%2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010" y="1915000"/>
            <a:ext cx="349250" cy="398463"/>
          </a:xfrm>
          <a:prstGeom prst="rect">
            <a:avLst/>
          </a:prstGeom>
          <a:noFill/>
        </p:spPr>
      </p:pic>
      <p:sp>
        <p:nvSpPr>
          <p:cNvPr id="6" name="Text Box 55"/>
          <p:cNvSpPr txBox="1">
            <a:spLocks noChangeArrowheads="1"/>
          </p:cNvSpPr>
          <p:nvPr/>
        </p:nvSpPr>
        <p:spPr bwMode="auto">
          <a:xfrm>
            <a:off x="6013271" y="1097818"/>
            <a:ext cx="484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4000" b="0" dirty="0">
                <a:solidFill>
                  <a:srgbClr val="FF6600"/>
                </a:solidFill>
                <a:latin typeface="+mn-lt"/>
              </a:rPr>
              <a:t>~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16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6215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Eigenschaften der Kompositpartikel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264769"/>
            <a:ext cx="786154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rgbClr val="000C20"/>
                </a:solidFill>
              </a:rPr>
              <a:t>Kostengünstige </a:t>
            </a:r>
            <a:r>
              <a:rPr lang="de-AT" sz="1800" b="0" dirty="0">
                <a:solidFill>
                  <a:srgbClr val="000C20"/>
                </a:solidFill>
              </a:rPr>
              <a:t>Ausgangsstoffe und </a:t>
            </a:r>
            <a:r>
              <a:rPr lang="de-AT" sz="1800" b="0" dirty="0" smtClean="0">
                <a:solidFill>
                  <a:srgbClr val="000C20"/>
                </a:solidFill>
              </a:rPr>
              <a:t>Herstellung</a:t>
            </a:r>
          </a:p>
          <a:p>
            <a:pPr marL="719138"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chemeClr val="tx2"/>
                </a:solidFill>
              </a:rPr>
              <a:t>Optimale Transporteigenschaften im Untergrund</a:t>
            </a:r>
          </a:p>
          <a:p>
            <a:pPr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chemeClr val="tx2"/>
                </a:solidFill>
              </a:rPr>
              <a:t>Schutz vor vorzeitiger Reaktion im Untergrund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Arial" panose="020B0604020202020204" pitchFamily="34" charset="0"/>
              <a:buChar char="+"/>
            </a:pPr>
            <a:r>
              <a:rPr lang="de-AT" sz="1800" b="0" dirty="0">
                <a:solidFill>
                  <a:srgbClr val="000C20"/>
                </a:solidFill>
              </a:rPr>
              <a:t>Kompositpartikel </a:t>
            </a:r>
            <a:r>
              <a:rPr lang="de-AT" sz="1800" b="0" dirty="0" smtClean="0">
                <a:solidFill>
                  <a:srgbClr val="000C20"/>
                </a:solidFill>
              </a:rPr>
              <a:t>4x länger reaktiv </a:t>
            </a:r>
            <a:r>
              <a:rPr lang="de-AT" sz="1800" b="0" dirty="0">
                <a:solidFill>
                  <a:srgbClr val="000C20"/>
                </a:solidFill>
              </a:rPr>
              <a:t>als </a:t>
            </a:r>
            <a:r>
              <a:rPr lang="de-AT" sz="1800" b="0" dirty="0" err="1" smtClean="0">
                <a:solidFill>
                  <a:srgbClr val="000C20"/>
                </a:solidFill>
              </a:rPr>
              <a:t>Nanofer</a:t>
            </a:r>
            <a:r>
              <a:rPr lang="de-AT" sz="1800" b="0" dirty="0" smtClean="0">
                <a:solidFill>
                  <a:srgbClr val="000C20"/>
                </a:solidFill>
              </a:rPr>
              <a:t> Star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50825" y="8366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smtClean="0">
                <a:solidFill>
                  <a:srgbClr val="000C20"/>
                </a:solidFill>
              </a:rPr>
              <a:t>Abgleich der erzielten Ergebnisse bis Projektende mit den Zielen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7" name="Text Box 55"/>
          <p:cNvSpPr txBox="1">
            <a:spLocks noChangeArrowheads="1"/>
          </p:cNvSpPr>
          <p:nvPr/>
        </p:nvSpPr>
        <p:spPr bwMode="auto">
          <a:xfrm>
            <a:off x="6013271" y="1097818"/>
            <a:ext cx="484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4000" b="0" dirty="0">
                <a:solidFill>
                  <a:srgbClr val="FF6600"/>
                </a:solidFill>
                <a:latin typeface="+mn-lt"/>
              </a:rPr>
              <a:t>~</a:t>
            </a:r>
          </a:p>
        </p:txBody>
      </p:sp>
      <p:pic>
        <p:nvPicPr>
          <p:cNvPr id="10" name="Picture 60" descr="PRODUCER%2BX%2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010" y="1915000"/>
            <a:ext cx="349250" cy="398463"/>
          </a:xfrm>
          <a:prstGeom prst="rect">
            <a:avLst/>
          </a:prstGeom>
          <a:noFill/>
        </p:spPr>
      </p:pic>
      <p:pic>
        <p:nvPicPr>
          <p:cNvPr id="12" name="Picture 57" descr="hak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5164" y="2557830"/>
            <a:ext cx="360363" cy="342900"/>
          </a:xfrm>
          <a:prstGeom prst="rect">
            <a:avLst/>
          </a:prstGeom>
          <a:noFill/>
        </p:spPr>
      </p:pic>
      <p:sp>
        <p:nvSpPr>
          <p:cNvPr id="8" name="Foliennummernplatzhalt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17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27196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Eigenschaften der Kompositpartikel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264769"/>
            <a:ext cx="8271852" cy="297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rgbClr val="000C20"/>
                </a:solidFill>
              </a:rPr>
              <a:t>Kostengünstige </a:t>
            </a:r>
            <a:r>
              <a:rPr lang="de-AT" sz="1800" b="0" dirty="0">
                <a:solidFill>
                  <a:srgbClr val="000C20"/>
                </a:solidFill>
              </a:rPr>
              <a:t>Ausgangsstoffe und </a:t>
            </a:r>
            <a:r>
              <a:rPr lang="de-AT" sz="1800" b="0" dirty="0" smtClean="0">
                <a:solidFill>
                  <a:srgbClr val="000C20"/>
                </a:solidFill>
              </a:rPr>
              <a:t>Herstellung</a:t>
            </a:r>
          </a:p>
          <a:p>
            <a:pPr marL="719138"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rgbClr val="000C20"/>
                </a:solidFill>
              </a:rPr>
              <a:t>Optimale Transporteigenschaften im Untergrund</a:t>
            </a:r>
          </a:p>
          <a:p>
            <a:pPr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rgbClr val="000C20"/>
                </a:solidFill>
              </a:rPr>
              <a:t>Schutz vor vorzeitiger Reaktion im </a:t>
            </a:r>
            <a:r>
              <a:rPr lang="de-AT" sz="1800" b="0" dirty="0" smtClean="0">
                <a:solidFill>
                  <a:srgbClr val="000C20"/>
                </a:solidFill>
              </a:rPr>
              <a:t>Untergrund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chemeClr val="tx2"/>
                </a:solidFill>
              </a:rPr>
              <a:t>Hohe Reaktivität mit dem </a:t>
            </a:r>
            <a:r>
              <a:rPr lang="de-AT" sz="1800" b="0" dirty="0" smtClean="0">
                <a:solidFill>
                  <a:schemeClr val="tx2"/>
                </a:solidFill>
              </a:rPr>
              <a:t>Zielschadstoff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Symbol" panose="05050102010706020507" pitchFamily="18" charset="2"/>
              <a:buChar char="-"/>
            </a:pPr>
            <a:r>
              <a:rPr lang="de-AT" sz="1800" b="0" dirty="0" smtClean="0">
                <a:solidFill>
                  <a:schemeClr val="tx2"/>
                </a:solidFill>
              </a:rPr>
              <a:t>Keine erhöhte Selektivität </a:t>
            </a:r>
            <a:r>
              <a:rPr lang="de-AT" sz="1800" b="0" dirty="0">
                <a:solidFill>
                  <a:schemeClr val="tx2"/>
                </a:solidFill>
              </a:rPr>
              <a:t>der Kompositpartikel gegenüber dem Zielschadstoff verglichen mit der Nebenreaktion von </a:t>
            </a:r>
            <a:r>
              <a:rPr lang="de-AT" sz="1800" b="0" dirty="0" err="1">
                <a:solidFill>
                  <a:schemeClr val="tx2"/>
                </a:solidFill>
              </a:rPr>
              <a:t>Fe</a:t>
            </a:r>
            <a:r>
              <a:rPr lang="de-AT" sz="1800" b="0" dirty="0">
                <a:solidFill>
                  <a:schemeClr val="tx2"/>
                </a:solidFill>
              </a:rPr>
              <a:t>(0) mit </a:t>
            </a:r>
            <a:r>
              <a:rPr lang="de-AT" sz="1800" b="0" dirty="0" smtClean="0">
                <a:solidFill>
                  <a:schemeClr val="tx2"/>
                </a:solidFill>
              </a:rPr>
              <a:t>Wasser</a:t>
            </a:r>
            <a:endParaRPr lang="de-AT" sz="1800" b="0" dirty="0">
              <a:solidFill>
                <a:schemeClr val="tx2"/>
              </a:solidFill>
            </a:endParaRP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50825" y="8366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smtClean="0">
                <a:solidFill>
                  <a:srgbClr val="000C20"/>
                </a:solidFill>
              </a:rPr>
              <a:t>Abgleich der erzielten Ergebnisse bis Projektende mit den Zielen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7" name="Text Box 55"/>
          <p:cNvSpPr txBox="1">
            <a:spLocks noChangeArrowheads="1"/>
          </p:cNvSpPr>
          <p:nvPr/>
        </p:nvSpPr>
        <p:spPr bwMode="auto">
          <a:xfrm>
            <a:off x="6013271" y="1097818"/>
            <a:ext cx="484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4000" b="0" dirty="0">
                <a:solidFill>
                  <a:srgbClr val="FF6600"/>
                </a:solidFill>
                <a:latin typeface="Arial"/>
              </a:rPr>
              <a:t>~</a:t>
            </a:r>
          </a:p>
        </p:txBody>
      </p:sp>
      <p:pic>
        <p:nvPicPr>
          <p:cNvPr id="10" name="Picture 60" descr="PRODUCER%2BX%2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010" y="1915000"/>
            <a:ext cx="349250" cy="398463"/>
          </a:xfrm>
          <a:prstGeom prst="rect">
            <a:avLst/>
          </a:prstGeom>
          <a:noFill/>
        </p:spPr>
      </p:pic>
      <p:pic>
        <p:nvPicPr>
          <p:cNvPr id="8" name="Picture 60" descr="PRODUCER%2BX%2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8733" y="3230030"/>
            <a:ext cx="349250" cy="398463"/>
          </a:xfrm>
          <a:prstGeom prst="rect">
            <a:avLst/>
          </a:prstGeom>
          <a:noFill/>
        </p:spPr>
      </p:pic>
      <p:pic>
        <p:nvPicPr>
          <p:cNvPr id="12" name="Picture 57" descr="hak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5164" y="2557830"/>
            <a:ext cx="360363" cy="342900"/>
          </a:xfrm>
          <a:prstGeom prst="rect">
            <a:avLst/>
          </a:prstGeom>
          <a:noFill/>
        </p:spPr>
      </p:pic>
      <p:sp>
        <p:nvSpPr>
          <p:cNvPr id="11" name="Foliennummernplatzhalt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18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374338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Eigenschaften der Kompositpartikel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264769"/>
            <a:ext cx="8271852" cy="236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 smtClean="0">
                <a:solidFill>
                  <a:srgbClr val="000C20"/>
                </a:solidFill>
              </a:rPr>
              <a:t>Kostengünstige </a:t>
            </a:r>
            <a:r>
              <a:rPr lang="de-AT" sz="1800" b="0" dirty="0">
                <a:solidFill>
                  <a:srgbClr val="000C20"/>
                </a:solidFill>
              </a:rPr>
              <a:t>Ausgangsstoffe und </a:t>
            </a:r>
            <a:r>
              <a:rPr lang="de-AT" sz="1800" b="0" dirty="0" smtClean="0">
                <a:solidFill>
                  <a:srgbClr val="000C20"/>
                </a:solidFill>
              </a:rPr>
              <a:t>Herstellung</a:t>
            </a:r>
          </a:p>
          <a:p>
            <a:pPr marL="719138"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rgbClr val="000C20"/>
                </a:solidFill>
              </a:rPr>
              <a:t>Optimale Transporteigenschaften im Untergrund</a:t>
            </a:r>
          </a:p>
          <a:p>
            <a:pPr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rgbClr val="000C20"/>
                </a:solidFill>
              </a:rPr>
              <a:t>Schutz vor vorzeitiger Reaktion im </a:t>
            </a:r>
            <a:r>
              <a:rPr lang="de-AT" sz="1800" b="0" dirty="0" smtClean="0">
                <a:solidFill>
                  <a:srgbClr val="000C20"/>
                </a:solidFill>
              </a:rPr>
              <a:t>Untergrund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rgbClr val="000C20"/>
                </a:solidFill>
              </a:rPr>
              <a:t>Hohe Reaktivität mit dem </a:t>
            </a:r>
            <a:r>
              <a:rPr lang="de-AT" sz="1800" b="0" dirty="0" smtClean="0">
                <a:solidFill>
                  <a:srgbClr val="000C20"/>
                </a:solidFill>
              </a:rPr>
              <a:t>Zielschadstoff</a:t>
            </a:r>
          </a:p>
        </p:txBody>
      </p:sp>
      <p:sp>
        <p:nvSpPr>
          <p:cNvPr id="15" name="Textfeld 14"/>
          <p:cNvSpPr txBox="1">
            <a:spLocks noChangeArrowheads="1"/>
          </p:cNvSpPr>
          <p:nvPr/>
        </p:nvSpPr>
        <p:spPr bwMode="auto">
          <a:xfrm>
            <a:off x="250825" y="836613"/>
            <a:ext cx="8893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None/>
            </a:pPr>
            <a:r>
              <a:rPr lang="de-AT" sz="1800" dirty="0" smtClean="0">
                <a:solidFill>
                  <a:srgbClr val="000C20"/>
                </a:solidFill>
              </a:rPr>
              <a:t>Abgleich der erzielten Ergebnisse bis Projektende mit den Zielen</a:t>
            </a:r>
            <a:endParaRPr lang="de-AT" sz="1800" dirty="0">
              <a:solidFill>
                <a:srgbClr val="000C20"/>
              </a:solidFill>
            </a:endParaRPr>
          </a:p>
        </p:txBody>
      </p:sp>
      <p:sp>
        <p:nvSpPr>
          <p:cNvPr id="7" name="Text Box 55"/>
          <p:cNvSpPr txBox="1">
            <a:spLocks noChangeArrowheads="1"/>
          </p:cNvSpPr>
          <p:nvPr/>
        </p:nvSpPr>
        <p:spPr bwMode="auto">
          <a:xfrm>
            <a:off x="6013271" y="1097818"/>
            <a:ext cx="484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4000" b="0" dirty="0">
                <a:solidFill>
                  <a:srgbClr val="FF6600"/>
                </a:solidFill>
                <a:latin typeface="Arial"/>
              </a:rPr>
              <a:t>~</a:t>
            </a:r>
          </a:p>
        </p:txBody>
      </p:sp>
      <p:pic>
        <p:nvPicPr>
          <p:cNvPr id="10" name="Picture 60" descr="PRODUCER%2BX%2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010" y="1915000"/>
            <a:ext cx="349250" cy="398463"/>
          </a:xfrm>
          <a:prstGeom prst="rect">
            <a:avLst/>
          </a:prstGeom>
          <a:noFill/>
        </p:spPr>
      </p:pic>
      <p:pic>
        <p:nvPicPr>
          <p:cNvPr id="8" name="Picture 60" descr="PRODUCER%2BX%2B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8733" y="3230030"/>
            <a:ext cx="349250" cy="398463"/>
          </a:xfrm>
          <a:prstGeom prst="rect">
            <a:avLst/>
          </a:prstGeom>
          <a:noFill/>
        </p:spPr>
      </p:pic>
      <p:pic>
        <p:nvPicPr>
          <p:cNvPr id="12" name="Picture 57" descr="hak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5164" y="2557830"/>
            <a:ext cx="360363" cy="342900"/>
          </a:xfrm>
          <a:prstGeom prst="rect">
            <a:avLst/>
          </a:prstGeom>
          <a:noFill/>
        </p:spPr>
      </p:pic>
      <p:sp>
        <p:nvSpPr>
          <p:cNvPr id="11" name="Foliennummernplatzhalt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19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xmlns="" val="225484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3"/>
          <p:cNvSpPr>
            <a:spLocks noGrp="1"/>
          </p:cNvSpPr>
          <p:nvPr>
            <p:ph type="title" idx="4294967295"/>
          </p:nvPr>
        </p:nvSpPr>
        <p:spPr>
          <a:xfrm>
            <a:off x="214313" y="381000"/>
            <a:ext cx="8077200" cy="368300"/>
          </a:xfrm>
        </p:spPr>
        <p:txBody>
          <a:bodyPr/>
          <a:lstStyle/>
          <a:p>
            <a:r>
              <a:rPr lang="de-DE" b="1" dirty="0" smtClean="0"/>
              <a:t>Zusammenfassung &amp; Ausblick</a:t>
            </a:r>
          </a:p>
        </p:txBody>
      </p:sp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250825" y="1264769"/>
            <a:ext cx="8107244" cy="308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rgbClr val="000C20"/>
                </a:solidFill>
              </a:rPr>
              <a:t>Kompositpartikel aus wasserlöslichen Polymeren und </a:t>
            </a:r>
            <a:r>
              <a:rPr lang="de-AT" sz="1800" b="0" dirty="0" err="1">
                <a:solidFill>
                  <a:srgbClr val="000C20"/>
                </a:solidFill>
              </a:rPr>
              <a:t>Nanofer</a:t>
            </a:r>
            <a:r>
              <a:rPr lang="de-AT" sz="1800" b="0" dirty="0">
                <a:solidFill>
                  <a:srgbClr val="000C20"/>
                </a:solidFill>
              </a:rPr>
              <a:t> Star Partikeln sind eine vielversprechende Möglichkeit, die Reaktivität des </a:t>
            </a:r>
            <a:r>
              <a:rPr lang="de-AT" sz="1800" b="0" dirty="0" err="1">
                <a:solidFill>
                  <a:srgbClr val="000C20"/>
                </a:solidFill>
              </a:rPr>
              <a:t>Fe</a:t>
            </a:r>
            <a:r>
              <a:rPr lang="de-AT" sz="1800" b="0" dirty="0">
                <a:solidFill>
                  <a:srgbClr val="000C20"/>
                </a:solidFill>
              </a:rPr>
              <a:t>(0) gezielt zu steuern.</a:t>
            </a:r>
          </a:p>
          <a:p>
            <a:pPr marL="719138" lvl="1">
              <a:spcBef>
                <a:spcPct val="20000"/>
              </a:spcBef>
              <a:buClr>
                <a:srgbClr val="990033"/>
              </a:buClr>
              <a:buSzPct val="110000"/>
            </a:pPr>
            <a:endParaRPr lang="de-AT" sz="1800" b="0" dirty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dirty="0">
                <a:solidFill>
                  <a:srgbClr val="000C20"/>
                </a:solidFill>
              </a:rPr>
              <a:t>Die Agglomeration der Kompositpartikel muss gelöst werden, um eine ausreichende Mobilität zu </a:t>
            </a:r>
            <a:r>
              <a:rPr lang="de-AT" sz="1800" b="0">
                <a:solidFill>
                  <a:srgbClr val="000C20"/>
                </a:solidFill>
              </a:rPr>
              <a:t>gewährleisten</a:t>
            </a:r>
            <a:r>
              <a:rPr lang="de-AT" sz="1800" b="0" smtClean="0">
                <a:solidFill>
                  <a:srgbClr val="000C20"/>
                </a:solidFill>
              </a:rPr>
              <a:t>.</a:t>
            </a: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endParaRPr lang="de-AT" sz="1800" b="0" smtClean="0">
              <a:solidFill>
                <a:srgbClr val="000C20"/>
              </a:solidFill>
            </a:endParaRPr>
          </a:p>
          <a:p>
            <a:pPr marL="742950" lvl="1" indent="-285750">
              <a:spcBef>
                <a:spcPct val="20000"/>
              </a:spcBef>
              <a:buClr>
                <a:srgbClr val="990033"/>
              </a:buClr>
              <a:buSzPct val="110000"/>
              <a:buFont typeface="Wingdings" pitchFamily="2" charset="2"/>
              <a:buChar char="§"/>
            </a:pPr>
            <a:r>
              <a:rPr lang="de-AT" sz="1800" b="0" smtClean="0">
                <a:solidFill>
                  <a:srgbClr val="000C20"/>
                </a:solidFill>
              </a:rPr>
              <a:t>Untersuchungen zu weiteren Partikelmodifikationen sind notwendig, um die Selektivität der Reaktion mit dem Schadstoff gegenüber der parasitären Reaktion mit Wassser zu erhöhen.</a:t>
            </a:r>
            <a:endParaRPr lang="de-AT" sz="1800" b="0" dirty="0">
              <a:solidFill>
                <a:srgbClr val="000C2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A63778-A5D5-47B4-A1FA-AE0F97D58B40}" type="slidenum">
              <a:rPr lang="de-DE" smtClean="0"/>
              <a:pPr>
                <a:defRPr/>
              </a:pPr>
              <a:t>20</a:t>
            </a:fld>
            <a:endParaRPr lang="de-DE" sz="1400"/>
          </a:p>
        </p:txBody>
      </p:sp>
      <p:grpSp>
        <p:nvGrpSpPr>
          <p:cNvPr id="23" name="Gruppieren 22"/>
          <p:cNvGrpSpPr/>
          <p:nvPr/>
        </p:nvGrpSpPr>
        <p:grpSpPr>
          <a:xfrm>
            <a:off x="1187188" y="4468243"/>
            <a:ext cx="3446169" cy="1369559"/>
            <a:chOff x="2181357" y="3002761"/>
            <a:chExt cx="3446169" cy="1369559"/>
          </a:xfrm>
        </p:grpSpPr>
        <p:grpSp>
          <p:nvGrpSpPr>
            <p:cNvPr id="24" name="Group 19"/>
            <p:cNvGrpSpPr>
              <a:grpSpLocks noChangeAspect="1"/>
            </p:cNvGrpSpPr>
            <p:nvPr/>
          </p:nvGrpSpPr>
          <p:grpSpPr bwMode="auto">
            <a:xfrm>
              <a:off x="3408889" y="3351218"/>
              <a:ext cx="993596" cy="1005840"/>
              <a:chOff x="6327059" y="1327355"/>
              <a:chExt cx="1675474" cy="1696064"/>
            </a:xfrm>
          </p:grpSpPr>
          <p:sp>
            <p:nvSpPr>
              <p:cNvPr id="34" name="Oval 14"/>
              <p:cNvSpPr/>
              <p:nvPr/>
            </p:nvSpPr>
            <p:spPr>
              <a:xfrm>
                <a:off x="6327059" y="1327355"/>
                <a:ext cx="1675474" cy="1696064"/>
              </a:xfrm>
              <a:prstGeom prst="ellipse">
                <a:avLst/>
              </a:prstGeom>
              <a:solidFill>
                <a:srgbClr val="808080"/>
              </a:solidFill>
              <a:ln w="25400" cap="flat" cmpd="sng" algn="ctr">
                <a:solidFill>
                  <a:srgbClr val="80808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Oval 1"/>
              <p:cNvSpPr/>
              <p:nvPr/>
            </p:nvSpPr>
            <p:spPr>
              <a:xfrm>
                <a:off x="6487459" y="1489339"/>
                <a:ext cx="1362613" cy="1360981"/>
              </a:xfrm>
              <a:prstGeom prst="ellipse">
                <a:avLst/>
              </a:prstGeom>
              <a:solidFill>
                <a:srgbClr val="000000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Fe</a:t>
                </a:r>
                <a:r>
                  <a:rPr kumimoji="0" lang="en-US" sz="1600" b="0" i="0" u="none" strike="noStrike" kern="0" cap="none" spc="0" normalizeH="0" baseline="3000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0</a:t>
                </a:r>
              </a:p>
            </p:txBody>
          </p:sp>
        </p:grpSp>
        <p:sp>
          <p:nvSpPr>
            <p:cNvPr id="25" name="Nach rechts gekrümmter Pfeil 24"/>
            <p:cNvSpPr/>
            <p:nvPr/>
          </p:nvSpPr>
          <p:spPr>
            <a:xfrm rot="20255480">
              <a:off x="4324355" y="3202483"/>
              <a:ext cx="371475" cy="664049"/>
            </a:xfrm>
            <a:prstGeom prst="curvedRightArrow">
              <a:avLst>
                <a:gd name="adj1" fmla="val 0"/>
                <a:gd name="adj2" fmla="val 43338"/>
                <a:gd name="adj3" fmla="val 25000"/>
              </a:avLst>
            </a:prstGeom>
            <a:no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Textfeld 18"/>
            <p:cNvSpPr txBox="1">
              <a:spLocks noChangeArrowheads="1"/>
            </p:cNvSpPr>
            <p:nvPr/>
          </p:nvSpPr>
          <p:spPr bwMode="auto">
            <a:xfrm>
              <a:off x="4563975" y="3002761"/>
              <a:ext cx="8477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RCl</a:t>
              </a:r>
              <a:r>
                <a:rPr kumimoji="0" lang="de-DE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+H</a:t>
              </a:r>
              <a:r>
                <a:rPr kumimoji="0" lang="de-DE" sz="1400" b="0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+</a:t>
              </a:r>
              <a:endParaRPr kumimoji="0" lang="en-US" sz="14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Textfeld 23"/>
            <p:cNvSpPr txBox="1">
              <a:spLocks noChangeArrowheads="1"/>
            </p:cNvSpPr>
            <p:nvPr/>
          </p:nvSpPr>
          <p:spPr bwMode="auto">
            <a:xfrm>
              <a:off x="4808376" y="3546761"/>
              <a:ext cx="81915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RH +Cl</a:t>
              </a:r>
              <a:r>
                <a:rPr kumimoji="0" lang="de-DE" sz="1400" b="0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-</a:t>
              </a:r>
              <a:endParaRPr kumimoji="0" lang="en-US" sz="14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Nach rechts gekrümmter Pfeil 27"/>
            <p:cNvSpPr/>
            <p:nvPr/>
          </p:nvSpPr>
          <p:spPr>
            <a:xfrm rot="9308484">
              <a:off x="3010168" y="3401531"/>
              <a:ext cx="371475" cy="664049"/>
            </a:xfrm>
            <a:prstGeom prst="curvedRightArrow">
              <a:avLst>
                <a:gd name="adj1" fmla="val 0"/>
                <a:gd name="adj2" fmla="val 43338"/>
                <a:gd name="adj3" fmla="val 25000"/>
              </a:avLst>
            </a:prstGeom>
            <a:noFill/>
            <a:ln w="285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Textfeld 18"/>
            <p:cNvSpPr txBox="1">
              <a:spLocks noChangeArrowheads="1"/>
            </p:cNvSpPr>
            <p:nvPr/>
          </p:nvSpPr>
          <p:spPr bwMode="auto">
            <a:xfrm>
              <a:off x="2597496" y="4064543"/>
              <a:ext cx="5806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2H</a:t>
              </a:r>
              <a:r>
                <a:rPr kumimoji="0" lang="de-DE" sz="14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0</a:t>
              </a:r>
              <a:endParaRPr kumimoji="0" lang="en-US" sz="14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Textfeld 29"/>
            <p:cNvSpPr txBox="1">
              <a:spLocks noChangeArrowheads="1"/>
            </p:cNvSpPr>
            <p:nvPr/>
          </p:nvSpPr>
          <p:spPr bwMode="auto">
            <a:xfrm>
              <a:off x="2181357" y="3392971"/>
              <a:ext cx="81464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H</a:t>
              </a:r>
              <a:r>
                <a:rPr kumimoji="0" lang="de-DE" sz="14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+OH</a:t>
              </a:r>
              <a:r>
                <a:rPr kumimoji="0" lang="de-DE" sz="1400" b="0" i="0" u="none" strike="noStrike" kern="0" cap="none" spc="0" normalizeH="0" baseline="30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-</a:t>
              </a:r>
              <a:endParaRPr kumimoji="0" lang="en-US" sz="14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1" name="Gruppieren 5"/>
            <p:cNvGrpSpPr/>
            <p:nvPr/>
          </p:nvGrpSpPr>
          <p:grpSpPr>
            <a:xfrm>
              <a:off x="2318083" y="3394583"/>
              <a:ext cx="1090806" cy="920305"/>
              <a:chOff x="1342239" y="3144187"/>
              <a:chExt cx="528506" cy="517684"/>
            </a:xfrm>
          </p:grpSpPr>
          <p:cxnSp>
            <p:nvCxnSpPr>
              <p:cNvPr id="32" name="Gerade Verbindung 2"/>
              <p:cNvCxnSpPr/>
              <p:nvPr/>
            </p:nvCxnSpPr>
            <p:spPr>
              <a:xfrm>
                <a:off x="1342239" y="3144187"/>
                <a:ext cx="528506" cy="517684"/>
              </a:xfrm>
              <a:prstGeom prst="lin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</a:ln>
              <a:effectLst/>
            </p:spPr>
          </p:cxnSp>
          <p:cxnSp>
            <p:nvCxnSpPr>
              <p:cNvPr id="33" name="Gerade Verbindung 32"/>
              <p:cNvCxnSpPr/>
              <p:nvPr/>
            </p:nvCxnSpPr>
            <p:spPr>
              <a:xfrm flipH="1">
                <a:off x="1342239" y="3144187"/>
                <a:ext cx="528506" cy="517684"/>
              </a:xfrm>
              <a:prstGeom prst="lin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xmlns="" val="349804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 1">
  <a:themeElements>
    <a:clrScheme name="Slid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IT_Power_Point_Vorlage">
  <a:themeElements>
    <a:clrScheme name="Benutzerdefiniert 1">
      <a:dk1>
        <a:srgbClr val="7C8388"/>
      </a:dk1>
      <a:lt1>
        <a:srgbClr val="FFFFFF"/>
      </a:lt1>
      <a:dk2>
        <a:srgbClr val="000C20"/>
      </a:dk2>
      <a:lt2>
        <a:srgbClr val="E0E0E0"/>
      </a:lt2>
      <a:accent1>
        <a:srgbClr val="BEBEBE"/>
      </a:accent1>
      <a:accent2>
        <a:srgbClr val="7C8388"/>
      </a:accent2>
      <a:accent3>
        <a:srgbClr val="3F3F3F"/>
      </a:accent3>
      <a:accent4>
        <a:srgbClr val="790B1A"/>
      </a:accent4>
      <a:accent5>
        <a:srgbClr val="D7843F"/>
      </a:accent5>
      <a:accent6>
        <a:srgbClr val="617D2B"/>
      </a:accent6>
      <a:hlink>
        <a:srgbClr val="790B1A"/>
      </a:hlink>
      <a:folHlink>
        <a:srgbClr val="790B1A"/>
      </a:folHlink>
    </a:clrScheme>
    <a:fontScheme name="ARC_BasisPPT_Vorlag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ARC_BasisPPT_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A6173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Umwelt Nano Powerpoint hintergrund">
  <a:themeElements>
    <a:clrScheme name="Slid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AIT_Power_Point_Vorlage">
  <a:themeElements>
    <a:clrScheme name="Benutzerdefiniert 1">
      <a:dk1>
        <a:srgbClr val="7C8388"/>
      </a:dk1>
      <a:lt1>
        <a:srgbClr val="FFFFFF"/>
      </a:lt1>
      <a:dk2>
        <a:srgbClr val="000C20"/>
      </a:dk2>
      <a:lt2>
        <a:srgbClr val="E0E0E0"/>
      </a:lt2>
      <a:accent1>
        <a:srgbClr val="BEBEBE"/>
      </a:accent1>
      <a:accent2>
        <a:srgbClr val="7C8388"/>
      </a:accent2>
      <a:accent3>
        <a:srgbClr val="3F3F3F"/>
      </a:accent3>
      <a:accent4>
        <a:srgbClr val="790B1A"/>
      </a:accent4>
      <a:accent5>
        <a:srgbClr val="D7843F"/>
      </a:accent5>
      <a:accent6>
        <a:srgbClr val="617D2B"/>
      </a:accent6>
      <a:hlink>
        <a:srgbClr val="790B1A"/>
      </a:hlink>
      <a:folHlink>
        <a:srgbClr val="790B1A"/>
      </a:folHlink>
    </a:clrScheme>
    <a:fontScheme name="ARC_BasisPPT_Vorlag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ARC_BasisPPT_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A6173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1087</Words>
  <Application>Microsoft Office PowerPoint</Application>
  <PresentationFormat>Bildschirmpräsentation (4:3)</PresentationFormat>
  <Paragraphs>327</Paragraphs>
  <Slides>20</Slides>
  <Notes>20</Notes>
  <HiddenSlides>0</HiddenSlides>
  <MMClips>0</MMClips>
  <ScaleCrop>false</ScaleCrop>
  <HeadingPairs>
    <vt:vector size="6" baseType="variant">
      <vt:variant>
        <vt:lpstr>Design</vt:lpstr>
      </vt:variant>
      <vt:variant>
        <vt:i4>4</vt:i4>
      </vt:variant>
      <vt:variant>
        <vt:lpstr>Eingebettete OLE-Server</vt:lpstr>
      </vt:variant>
      <vt:variant>
        <vt:i4>0</vt:i4>
      </vt:variant>
      <vt:variant>
        <vt:lpstr>Folientitel</vt:lpstr>
      </vt:variant>
      <vt:variant>
        <vt:i4>20</vt:i4>
      </vt:variant>
    </vt:vector>
  </HeadingPairs>
  <TitlesOfParts>
    <vt:vector size="24" baseType="lpstr">
      <vt:lpstr>Slide 1</vt:lpstr>
      <vt:lpstr>AIT_Power_Point_Vorlage</vt:lpstr>
      <vt:lpstr>Umwelt Nano Powerpoint hintergrund</vt:lpstr>
      <vt:lpstr>1_AIT_Power_Point_Vorlage</vt:lpstr>
      <vt:lpstr>Herstellung von multifunktionalen Nanopartikeln  NanoSan – Arbeitspaket 1</vt:lpstr>
      <vt:lpstr>Folie 2</vt:lpstr>
      <vt:lpstr>Ziele </vt:lpstr>
      <vt:lpstr>Auswahl der Ausgangs-Partikel</vt:lpstr>
      <vt:lpstr>Übersicht der durchgeführten Modifikationen </vt:lpstr>
      <vt:lpstr>Übersicht der durchgeführten Modifikationen </vt:lpstr>
      <vt:lpstr>Übersicht der durchgeführten Modifikationen </vt:lpstr>
      <vt:lpstr>Übersicht der durchgeführten Modifikationen </vt:lpstr>
      <vt:lpstr>Übersicht der durchgeführten Modifikationen </vt:lpstr>
      <vt:lpstr>Übersicht der durchgeführten Modifikationen </vt:lpstr>
      <vt:lpstr>Übersicht der durchgeführten Modifikationen </vt:lpstr>
      <vt:lpstr>Übersicht der durchgeführten Modifikationen </vt:lpstr>
      <vt:lpstr>Eigenschaften der Kompositpartikel</vt:lpstr>
      <vt:lpstr>Eigenschaften der Kompositpartikel</vt:lpstr>
      <vt:lpstr>Eigenschaften der Kompositpartikel</vt:lpstr>
      <vt:lpstr>Eigenschaften der Kompositpartikel</vt:lpstr>
      <vt:lpstr>Eigenschaften der Kompositpartikel</vt:lpstr>
      <vt:lpstr>Eigenschaften der Kompositpartikel</vt:lpstr>
      <vt:lpstr>Eigenschaften der Kompositpartikel</vt:lpstr>
      <vt:lpstr>Zusammenfassung &amp; Ausblick</vt:lpstr>
    </vt:vector>
  </TitlesOfParts>
  <Company>Universität Wien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Ottofuelling</dc:creator>
  <cp:lastModifiedBy>schotterj</cp:lastModifiedBy>
  <cp:revision>1858</cp:revision>
  <cp:lastPrinted>2011-03-01T13:19:30Z</cp:lastPrinted>
  <dcterms:created xsi:type="dcterms:W3CDTF">2010-09-26T08:37:40Z</dcterms:created>
  <dcterms:modified xsi:type="dcterms:W3CDTF">2014-02-24T20:08:07Z</dcterms:modified>
</cp:coreProperties>
</file>