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95" r:id="rId2"/>
    <p:sldMasterId id="2147483706" r:id="rId3"/>
    <p:sldMasterId id="2147483722" r:id="rId4"/>
  </p:sldMasterIdLst>
  <p:notesMasterIdLst>
    <p:notesMasterId r:id="rId25"/>
  </p:notesMasterIdLst>
  <p:handoutMasterIdLst>
    <p:handoutMasterId r:id="rId26"/>
  </p:handoutMasterIdLst>
  <p:sldIdLst>
    <p:sldId id="556" r:id="rId5"/>
    <p:sldId id="346" r:id="rId6"/>
    <p:sldId id="559" r:id="rId7"/>
    <p:sldId id="560" r:id="rId8"/>
    <p:sldId id="569" r:id="rId9"/>
    <p:sldId id="562" r:id="rId10"/>
    <p:sldId id="570" r:id="rId11"/>
    <p:sldId id="563" r:id="rId12"/>
    <p:sldId id="561" r:id="rId13"/>
    <p:sldId id="564" r:id="rId14"/>
    <p:sldId id="565" r:id="rId15"/>
    <p:sldId id="566" r:id="rId16"/>
    <p:sldId id="567" r:id="rId17"/>
    <p:sldId id="571" r:id="rId18"/>
    <p:sldId id="574" r:id="rId19"/>
    <p:sldId id="572" r:id="rId20"/>
    <p:sldId id="575" r:id="rId21"/>
    <p:sldId id="557" r:id="rId22"/>
    <p:sldId id="568" r:id="rId23"/>
    <p:sldId id="558" r:id="rId24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619428"/>
    <a:srgbClr val="FFCC66"/>
    <a:srgbClr val="FFFF99"/>
    <a:srgbClr val="568424"/>
    <a:srgbClr val="00FFFF"/>
    <a:srgbClr val="CC0000"/>
    <a:srgbClr val="800000"/>
    <a:srgbClr val="66FF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6610" autoAdjust="0"/>
  </p:normalViewPr>
  <p:slideViewPr>
    <p:cSldViewPr snapToGrid="0">
      <p:cViewPr varScale="1">
        <p:scale>
          <a:sx n="71" d="100"/>
          <a:sy n="71" d="100"/>
        </p:scale>
        <p:origin x="-15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92"/>
    </p:cViewPr>
  </p:sorterViewPr>
  <p:notesViewPr>
    <p:cSldViewPr snapToGrid="0">
      <p:cViewPr varScale="1">
        <p:scale>
          <a:sx n="82" d="100"/>
          <a:sy n="82" d="100"/>
        </p:scale>
        <p:origin x="-4002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t" anchorCtr="0" compatLnSpc="1">
            <a:prstTxWarp prst="textNoShape">
              <a:avLst/>
            </a:prstTxWarp>
          </a:bodyPr>
          <a:lstStyle>
            <a:lvl1pPr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t" anchorCtr="0" compatLnSpc="1">
            <a:prstTxWarp prst="textNoShape">
              <a:avLst/>
            </a:prstTxWarp>
          </a:bodyPr>
          <a:lstStyle>
            <a:lvl1pPr algn="r"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969D29B-3D3D-494E-A6D2-3FA2D377FB4A}" type="datetime1">
              <a:rPr lang="en-US"/>
              <a:pPr>
                <a:defRPr/>
              </a:pPr>
              <a:t>2/12/2014</a:t>
            </a:fld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b" anchorCtr="0" compatLnSpc="1">
            <a:prstTxWarp prst="textNoShape">
              <a:avLst/>
            </a:prstTxWarp>
          </a:bodyPr>
          <a:lstStyle>
            <a:lvl1pPr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b" anchorCtr="0" compatLnSpc="1">
            <a:prstTxWarp prst="textNoShape">
              <a:avLst/>
            </a:prstTxWarp>
          </a:bodyPr>
          <a:lstStyle>
            <a:lvl1pPr algn="r"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75B47982-95EB-4A6D-957E-80627D752C5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78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t" anchorCtr="0" compatLnSpc="1">
            <a:prstTxWarp prst="textNoShape">
              <a:avLst/>
            </a:prstTxWarp>
          </a:bodyPr>
          <a:lstStyle>
            <a:lvl1pPr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t" anchorCtr="0" compatLnSpc="1">
            <a:prstTxWarp prst="textNoShape">
              <a:avLst/>
            </a:prstTxWarp>
          </a:bodyPr>
          <a:lstStyle>
            <a:lvl1pPr algn="r"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F43A27AC-480F-4B3D-A91F-B330B37464A1}" type="datetime1">
              <a:rPr lang="en-US"/>
              <a:pPr>
                <a:defRPr/>
              </a:pPr>
              <a:t>2/12/2014</a:t>
            </a:fld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b" anchorCtr="0" compatLnSpc="1">
            <a:prstTxWarp prst="textNoShape">
              <a:avLst/>
            </a:prstTxWarp>
          </a:bodyPr>
          <a:lstStyle>
            <a:lvl1pPr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b" anchorCtr="0" compatLnSpc="1">
            <a:prstTxWarp prst="textNoShape">
              <a:avLst/>
            </a:prstTxWarp>
          </a:bodyPr>
          <a:lstStyle>
            <a:lvl1pPr algn="r"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83916C9-BD59-4533-B4B4-8A3C51909CF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316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Title 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250825" y="5300663"/>
            <a:ext cx="2663825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000" b="0" smtClean="0">
                <a:solidFill>
                  <a:srgbClr val="4D4D4D"/>
                </a:solidFill>
                <a:latin typeface="Verdana" pitchFamily="34" charset="0"/>
                <a:cs typeface="+mn-cs"/>
              </a:rPr>
              <a:t>Elisabeth NEUBAUER</a:t>
            </a:r>
            <a:endParaRPr lang="en-GB" sz="1000" smtClean="0">
              <a:solidFill>
                <a:srgbClr val="4D4D4D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4" name="Text Box 16"/>
          <p:cNvSpPr txBox="1">
            <a:spLocks noChangeArrowheads="1"/>
          </p:cNvSpPr>
          <p:nvPr userDrawn="1"/>
        </p:nvSpPr>
        <p:spPr bwMode="auto">
          <a:xfrm>
            <a:off x="3059113" y="3284538"/>
            <a:ext cx="5761037" cy="11874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2400" b="0" smtClean="0">
                <a:solidFill>
                  <a:srgbClr val="5F5F5F"/>
                </a:solidFill>
                <a:latin typeface="Verdana" pitchFamily="34" charset="0"/>
                <a:cs typeface="+mn-cs"/>
              </a:rPr>
              <a:t>The behaviour, transport and toxicity of nanoparticles in the aquatic environment</a:t>
            </a:r>
            <a:endParaRPr lang="de-DE" sz="2400" b="0" smtClean="0">
              <a:solidFill>
                <a:srgbClr val="5F5F5F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" name="Rectangle 19"/>
          <p:cNvSpPr>
            <a:spLocks noChangeArrowheads="1"/>
          </p:cNvSpPr>
          <p:nvPr userDrawn="1"/>
        </p:nvSpPr>
        <p:spPr bwMode="auto">
          <a:xfrm>
            <a:off x="3059113" y="5300663"/>
            <a:ext cx="39497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800" b="0">
                <a:solidFill>
                  <a:srgbClr val="4D4D4D"/>
                </a:solidFill>
                <a:latin typeface="Verdana" pitchFamily="34" charset="0"/>
              </a:rPr>
              <a:t>Department of Environmental Geosciences - University of Vienna, Austria</a:t>
            </a:r>
          </a:p>
        </p:txBody>
      </p:sp>
      <p:sp>
        <p:nvSpPr>
          <p:cNvPr id="6" name="Rectangle 21"/>
          <p:cNvSpPr>
            <a:spLocks noChangeArrowheads="1"/>
          </p:cNvSpPr>
          <p:nvPr userDrawn="1"/>
        </p:nvSpPr>
        <p:spPr bwMode="auto">
          <a:xfrm>
            <a:off x="107950" y="2349500"/>
            <a:ext cx="1511300" cy="142875"/>
          </a:xfrm>
          <a:prstGeom prst="rect">
            <a:avLst/>
          </a:pr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7" name="Rectangle 22"/>
          <p:cNvSpPr>
            <a:spLocks noChangeArrowheads="1"/>
          </p:cNvSpPr>
          <p:nvPr userDrawn="1"/>
        </p:nvSpPr>
        <p:spPr bwMode="auto">
          <a:xfrm>
            <a:off x="6443663" y="2349500"/>
            <a:ext cx="2449512" cy="142875"/>
          </a:xfrm>
          <a:prstGeom prst="rect">
            <a:avLst/>
          </a:pr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710367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0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240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1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8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7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810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549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5518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6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86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492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53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1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522000" y="1728000"/>
            <a:ext cx="8077201" cy="1089025"/>
          </a:xfrm>
          <a:prstGeom prst="rect">
            <a:avLst/>
          </a:prstGeom>
        </p:spPr>
        <p:txBody>
          <a:bodyPr anchor="b"/>
          <a:lstStyle>
            <a:lvl1pPr>
              <a:lnSpc>
                <a:spcPts val="4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2012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0225" y="2844000"/>
            <a:ext cx="8074025" cy="1194600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-65" charset="2"/>
              <a:buNone/>
              <a:defRPr sz="2200">
                <a:solidFill>
                  <a:srgbClr val="7C8388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sp>
        <p:nvSpPr>
          <p:cNvPr id="5" name="Inhaltsplatzhalter 3"/>
          <p:cNvSpPr>
            <a:spLocks noGrp="1"/>
          </p:cNvSpPr>
          <p:nvPr>
            <p:ph sz="half" idx="2"/>
          </p:nvPr>
        </p:nvSpPr>
        <p:spPr>
          <a:xfrm>
            <a:off x="530225" y="4038600"/>
            <a:ext cx="8077200" cy="2250600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000A10"/>
                </a:solidFill>
              </a:defRPr>
            </a:lvl1pPr>
            <a:lvl2pPr>
              <a:defRPr sz="1800">
                <a:solidFill>
                  <a:srgbClr val="000A10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6665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3968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530225" y="1296000"/>
            <a:ext cx="8080375" cy="1828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7C8388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3901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077200" cy="36933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4289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a_logo_mit_claim_c1_r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4763" y="455613"/>
            <a:ext cx="23177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1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522000" y="1728000"/>
            <a:ext cx="8077201" cy="1089025"/>
          </a:xfrm>
        </p:spPr>
        <p:txBody>
          <a:bodyPr anchor="b"/>
          <a:lstStyle>
            <a:lvl1pPr>
              <a:lnSpc>
                <a:spcPts val="4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2012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0225" y="2844000"/>
            <a:ext cx="8074025" cy="1194600"/>
          </a:xfrm>
        </p:spPr>
        <p:txBody>
          <a:bodyPr/>
          <a:lstStyle>
            <a:lvl1pPr marL="0" indent="0">
              <a:buFont typeface="Wingdings" pitchFamily="-65" charset="2"/>
              <a:buNone/>
              <a:defRPr sz="2200">
                <a:solidFill>
                  <a:srgbClr val="7C8388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sp>
        <p:nvSpPr>
          <p:cNvPr id="5" name="Inhaltsplatzhalter 3"/>
          <p:cNvSpPr>
            <a:spLocks noGrp="1"/>
          </p:cNvSpPr>
          <p:nvPr>
            <p:ph sz="half" idx="2"/>
          </p:nvPr>
        </p:nvSpPr>
        <p:spPr>
          <a:xfrm>
            <a:off x="530225" y="4038600"/>
            <a:ext cx="8077200" cy="2250600"/>
          </a:xfrm>
        </p:spPr>
        <p:txBody>
          <a:bodyPr/>
          <a:lstStyle>
            <a:lvl1pPr>
              <a:buNone/>
              <a:defRPr sz="1800">
                <a:solidFill>
                  <a:srgbClr val="000A10"/>
                </a:solidFill>
              </a:defRPr>
            </a:lvl1pPr>
            <a:lvl2pPr>
              <a:defRPr sz="1800">
                <a:solidFill>
                  <a:srgbClr val="000A10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52356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3968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530225" y="1296000"/>
            <a:ext cx="8080375" cy="1828800"/>
          </a:xfrm>
        </p:spPr>
        <p:txBody>
          <a:bodyPr/>
          <a:lstStyle>
            <a:lvl1pPr marL="0" indent="0" algn="l">
              <a:buNone/>
              <a:defRPr>
                <a:solidFill>
                  <a:srgbClr val="7C8388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3802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0226" y="1584000"/>
            <a:ext cx="8077200" cy="4435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63778-A5D5-47B4-A1FA-AE0F97D58B40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1"/>
          </p:nvPr>
        </p:nvSpPr>
        <p:spPr>
          <a:xfrm>
            <a:off x="530225" y="6415088"/>
            <a:ext cx="1914525" cy="4429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E7995-7396-4701-B0C7-3968AD2CC40A}" type="datetime1">
              <a:rPr lang="de-DE"/>
              <a:pPr>
                <a:defRPr/>
              </a:pPr>
              <a:t>12.02.2014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2393633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8077200" cy="381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1965600"/>
            <a:ext cx="8077200" cy="4323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A10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4E710-BDFD-43F5-8E9F-F06584299469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902B4-8B47-4749-9C27-B58F5455978C}" type="datetime1">
              <a:rPr lang="de-DE"/>
              <a:pPr>
                <a:defRPr/>
              </a:pPr>
              <a:t>12.02.2014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3404270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0224" y="1584000"/>
            <a:ext cx="3959225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1850" y="1584000"/>
            <a:ext cx="3962400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431DC-E7DB-43E5-A4A2-410EAA70E95F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A832B-B24B-43B8-A4F4-BE5DB8678768}" type="datetime1">
              <a:rPr lang="de-DE"/>
              <a:pPr>
                <a:defRPr/>
              </a:pPr>
              <a:t>12.02.2014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2393609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3967162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2268000"/>
            <a:ext cx="3967162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>
                <a:solidFill>
                  <a:srgbClr val="000A1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08400"/>
            <a:ext cx="3962400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268000"/>
            <a:ext cx="3962400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27529-AC99-4FC6-A997-1BFAEC8C97EE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8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44B9-391F-42CC-8002-115C5580E217}" type="datetime1">
              <a:rPr lang="de-DE"/>
              <a:pPr>
                <a:defRPr/>
              </a:pPr>
              <a:t>12.02.2014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27644835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0374" cy="702000"/>
          </a:xfrm>
        </p:spPr>
        <p:txBody>
          <a:bodyPr/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584000"/>
            <a:ext cx="5032375" cy="4428000"/>
          </a:xfrm>
        </p:spPr>
        <p:txBody>
          <a:bodyPr/>
          <a:lstStyle>
            <a:lvl1pPr>
              <a:defRPr sz="18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C2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0225" y="1584000"/>
            <a:ext cx="2935288" cy="4428000"/>
          </a:xfrm>
        </p:spPr>
        <p:txBody>
          <a:bodyPr/>
          <a:lstStyle>
            <a:lvl1pPr marL="0" indent="0">
              <a:buNone/>
              <a:defRPr sz="1400">
                <a:solidFill>
                  <a:srgbClr val="000C2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5EA4E-6FF3-456B-AC73-8D30EA1FE065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B503A-E086-47DD-A4B3-FB746F753C6A}" type="datetime1">
              <a:rPr lang="de-DE"/>
              <a:pPr>
                <a:defRPr/>
              </a:pPr>
              <a:t>12.02.2014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2884469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530224" y="900000"/>
            <a:ext cx="8074025" cy="5083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82691-F14E-483F-832B-6E29C686DA63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EEE58-BC84-427C-AD68-E97F067889A9}" type="datetime1">
              <a:rPr lang="de-DE"/>
              <a:pPr>
                <a:defRPr/>
              </a:pPr>
              <a:t>12.02.2014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991171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Title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2597150" y="5265738"/>
            <a:ext cx="39497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800" b="0" dirty="0">
                <a:solidFill>
                  <a:srgbClr val="4D4D4D"/>
                </a:solidFill>
                <a:latin typeface="Verdana" pitchFamily="34" charset="0"/>
              </a:rPr>
              <a:t>Department of Environmental Geosciences - University of Vienna, Austria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2362200"/>
            <a:ext cx="91440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4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77200" cy="64770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500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11844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662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373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759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00450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93072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57095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739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019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403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845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64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a_logo_mit_claim_c1_r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4763" y="455613"/>
            <a:ext cx="23177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1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522000" y="1728000"/>
            <a:ext cx="8077201" cy="1089025"/>
          </a:xfrm>
        </p:spPr>
        <p:txBody>
          <a:bodyPr anchor="b"/>
          <a:lstStyle>
            <a:lvl1pPr>
              <a:lnSpc>
                <a:spcPts val="4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2012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0225" y="2844000"/>
            <a:ext cx="8074025" cy="1194600"/>
          </a:xfrm>
        </p:spPr>
        <p:txBody>
          <a:bodyPr/>
          <a:lstStyle>
            <a:lvl1pPr marL="0" indent="0">
              <a:buFont typeface="Wingdings" pitchFamily="-65" charset="2"/>
              <a:buNone/>
              <a:defRPr sz="2200">
                <a:solidFill>
                  <a:srgbClr val="7C8388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sp>
        <p:nvSpPr>
          <p:cNvPr id="5" name="Inhaltsplatzhalter 3"/>
          <p:cNvSpPr>
            <a:spLocks noGrp="1"/>
          </p:cNvSpPr>
          <p:nvPr>
            <p:ph sz="half" idx="2"/>
          </p:nvPr>
        </p:nvSpPr>
        <p:spPr>
          <a:xfrm>
            <a:off x="530225" y="4038600"/>
            <a:ext cx="8077200" cy="2250600"/>
          </a:xfrm>
        </p:spPr>
        <p:txBody>
          <a:bodyPr/>
          <a:lstStyle>
            <a:lvl1pPr>
              <a:buNone/>
              <a:defRPr sz="1800">
                <a:solidFill>
                  <a:srgbClr val="000A10"/>
                </a:solidFill>
              </a:defRPr>
            </a:lvl1pPr>
            <a:lvl2pPr>
              <a:defRPr sz="1800">
                <a:solidFill>
                  <a:srgbClr val="000A10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56639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3968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530225" y="1296000"/>
            <a:ext cx="8080375" cy="1828800"/>
          </a:xfrm>
        </p:spPr>
        <p:txBody>
          <a:bodyPr/>
          <a:lstStyle>
            <a:lvl1pPr marL="0" indent="0" algn="l">
              <a:buNone/>
              <a:defRPr>
                <a:solidFill>
                  <a:srgbClr val="7C8388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49909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0226" y="1584000"/>
            <a:ext cx="8077200" cy="4435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63778-A5D5-47B4-A1FA-AE0F97D58B40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1"/>
          </p:nvPr>
        </p:nvSpPr>
        <p:spPr>
          <a:xfrm>
            <a:off x="530225" y="6415088"/>
            <a:ext cx="1914525" cy="4429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E7995-7396-4701-B0C7-3968AD2CC40A}" type="datetime1">
              <a:rPr lang="de-DE">
                <a:solidFill>
                  <a:srgbClr val="7C8388"/>
                </a:solidFill>
              </a:rPr>
              <a:pPr>
                <a:defRPr/>
              </a:pPr>
              <a:t>12.02.2014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7448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8077200" cy="381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1965600"/>
            <a:ext cx="8077200" cy="4323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A10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4E710-BDFD-43F5-8E9F-F06584299469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902B4-8B47-4749-9C27-B58F5455978C}" type="datetime1">
              <a:rPr lang="de-DE">
                <a:solidFill>
                  <a:srgbClr val="7C8388"/>
                </a:solidFill>
              </a:rPr>
              <a:pPr>
                <a:defRPr/>
              </a:pPr>
              <a:t>12.02.2014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8772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0224" y="1584000"/>
            <a:ext cx="3959225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1850" y="1584000"/>
            <a:ext cx="3962400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431DC-E7DB-43E5-A4A2-410EAA70E95F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A832B-B24B-43B8-A4F4-BE5DB8678768}" type="datetime1">
              <a:rPr lang="de-DE">
                <a:solidFill>
                  <a:srgbClr val="7C8388"/>
                </a:solidFill>
              </a:rPr>
              <a:pPr>
                <a:defRPr/>
              </a:pPr>
              <a:t>12.02.2014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44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3967162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2268000"/>
            <a:ext cx="3967162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>
                <a:solidFill>
                  <a:srgbClr val="000A1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08400"/>
            <a:ext cx="3962400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268000"/>
            <a:ext cx="3962400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27529-AC99-4FC6-A997-1BFAEC8C97EE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8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44B9-391F-42CC-8002-115C5580E217}" type="datetime1">
              <a:rPr lang="de-DE">
                <a:solidFill>
                  <a:srgbClr val="7C8388"/>
                </a:solidFill>
              </a:rPr>
              <a:pPr>
                <a:defRPr/>
              </a:pPr>
              <a:t>12.02.2014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6764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0374" cy="702000"/>
          </a:xfrm>
        </p:spPr>
        <p:txBody>
          <a:bodyPr/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584000"/>
            <a:ext cx="5032375" cy="4428000"/>
          </a:xfrm>
        </p:spPr>
        <p:txBody>
          <a:bodyPr/>
          <a:lstStyle>
            <a:lvl1pPr>
              <a:defRPr sz="18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C2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0225" y="1584000"/>
            <a:ext cx="2935288" cy="4428000"/>
          </a:xfrm>
        </p:spPr>
        <p:txBody>
          <a:bodyPr/>
          <a:lstStyle>
            <a:lvl1pPr marL="0" indent="0">
              <a:buNone/>
              <a:defRPr sz="1400">
                <a:solidFill>
                  <a:srgbClr val="000C2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5EA4E-6FF3-456B-AC73-8D30EA1FE065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B503A-E086-47DD-A4B3-FB746F753C6A}" type="datetime1">
              <a:rPr lang="de-DE">
                <a:solidFill>
                  <a:srgbClr val="7C8388"/>
                </a:solidFill>
              </a:rPr>
              <a:pPr>
                <a:defRPr/>
              </a:pPr>
              <a:t>12.02.2014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7639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530224" y="900000"/>
            <a:ext cx="8074025" cy="5083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82691-F14E-483F-832B-6E29C686DA63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EEE58-BC84-427C-AD68-E97F067889A9}" type="datetime1">
              <a:rPr lang="de-DE">
                <a:solidFill>
                  <a:srgbClr val="7C8388"/>
                </a:solidFill>
              </a:rPr>
              <a:pPr>
                <a:defRPr/>
              </a:pPr>
              <a:t>12.02.2014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904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9"/>
          <p:cNvSpPr txBox="1">
            <a:spLocks noChangeArrowheads="1"/>
          </p:cNvSpPr>
          <p:nvPr/>
        </p:nvSpPr>
        <p:spPr bwMode="auto">
          <a:xfrm>
            <a:off x="2987675" y="188913"/>
            <a:ext cx="6192838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Effekte und Verhalten von TiO</a:t>
            </a:r>
            <a:r>
              <a:rPr lang="de-DE" sz="1000" b="0" baseline="-2500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2</a:t>
            </a: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 Nanopartikeln in der aquatischen Umwelt </a:t>
            </a:r>
            <a:endParaRPr lang="en-GB" sz="1000" b="0" smtClean="0">
              <a:solidFill>
                <a:srgbClr val="C0C0C0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27" name="Picture 14" descr="Slid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7" b="6557"/>
          <a:stretch>
            <a:fillRect/>
          </a:stretch>
        </p:blipFill>
        <p:spPr bwMode="auto">
          <a:xfrm>
            <a:off x="0" y="704850"/>
            <a:ext cx="9144000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0" descr="Slid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098"/>
          <a:stretch>
            <a:fillRect/>
          </a:stretch>
        </p:blipFill>
        <p:spPr bwMode="auto">
          <a:xfrm>
            <a:off x="0" y="0"/>
            <a:ext cx="91440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1030" name="Text Box 24"/>
          <p:cNvSpPr txBox="1">
            <a:spLocks noChangeArrowheads="1"/>
          </p:cNvSpPr>
          <p:nvPr/>
        </p:nvSpPr>
        <p:spPr bwMode="auto">
          <a:xfrm>
            <a:off x="0" y="6548438"/>
            <a:ext cx="9144000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035E33CF-FDE2-4C55-8512-17F2C87B1866}" type="slidenum">
              <a:rPr lang="de-DE" sz="1000" smtClean="0">
                <a:solidFill>
                  <a:srgbClr val="4D4D4D"/>
                </a:solidFill>
                <a:latin typeface="Verdana" pitchFamily="34" charset="0"/>
                <a:cs typeface="+mn-cs"/>
              </a:rPr>
              <a:pPr algn="r" eaLnBrk="1" hangingPunct="1">
                <a:spcBef>
                  <a:spcPct val="50000"/>
                </a:spcBef>
                <a:defRPr/>
              </a:pPr>
              <a:t>‹Nr.›</a:t>
            </a:fld>
            <a:r>
              <a:rPr lang="de-DE" sz="1000" b="0" smtClean="0">
                <a:solidFill>
                  <a:srgbClr val="4D4D4D"/>
                </a:solidFill>
                <a:latin typeface="Verdana" pitchFamily="34" charset="0"/>
                <a:cs typeface="+mn-cs"/>
              </a:rPr>
              <a:t> </a:t>
            </a:r>
            <a:endParaRPr lang="en-GB" sz="1000" b="0" smtClean="0">
              <a:solidFill>
                <a:srgbClr val="4D4D4D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31" name="Picture 25" descr="logo EGS copy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524625"/>
            <a:ext cx="3270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9" r:id="rId2"/>
    <p:sldLayoutId id="2147483688" r:id="rId3"/>
    <p:sldLayoutId id="2147483687" r:id="rId4"/>
    <p:sldLayoutId id="2147483686" r:id="rId5"/>
    <p:sldLayoutId id="2147483685" r:id="rId6"/>
    <p:sldLayoutId id="2147483684" r:id="rId7"/>
    <p:sldLayoutId id="2147483683" r:id="rId8"/>
    <p:sldLayoutId id="2147483682" r:id="rId9"/>
    <p:sldLayoutId id="2147483681" r:id="rId10"/>
    <p:sldLayoutId id="2147483680" r:id="rId11"/>
    <p:sldLayoutId id="2147483679" r:id="rId12"/>
    <p:sldLayoutId id="2147483678" r:id="rId13"/>
    <p:sldLayoutId id="2147483692" r:id="rId14"/>
    <p:sldLayoutId id="2147483694" r:id="rId15"/>
    <p:sldLayoutId id="2147483705" r:id="rId1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Rectangle 4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416675"/>
            <a:ext cx="1824037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4CCCE2CC-2EEA-4159-B43A-B7C61837C4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75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415088"/>
            <a:ext cx="19050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D08EACB4-A3C5-4E30-AF54-5931623C1E43}" type="datetime1">
              <a:rPr lang="de-DE"/>
              <a:pPr>
                <a:defRPr/>
              </a:pPr>
              <a:t>12.02.2014</a:t>
            </a:fld>
            <a:endParaRPr lang="de-DE"/>
          </a:p>
        </p:txBody>
      </p:sp>
      <p:sp>
        <p:nvSpPr>
          <p:cNvPr id="1028" name="Rectangle 52"/>
          <p:cNvSpPr>
            <a:spLocks noGrp="1" noChangeArrowheads="1"/>
          </p:cNvSpPr>
          <p:nvPr>
            <p:ph type="title"/>
          </p:nvPr>
        </p:nvSpPr>
        <p:spPr bwMode="auto">
          <a:xfrm>
            <a:off x="530225" y="900113"/>
            <a:ext cx="807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</a:p>
        </p:txBody>
      </p:sp>
      <p:sp>
        <p:nvSpPr>
          <p:cNvPr id="1029" name="Rectangle 5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0225" y="1584325"/>
            <a:ext cx="8077200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</a:p>
        </p:txBody>
      </p:sp>
      <p:pic>
        <p:nvPicPr>
          <p:cNvPr id="1030" name="Picture 1031" descr="a_logo_ohne_claim_c1_rgb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19925" y="228600"/>
            <a:ext cx="16208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31" name="Gerade Verbindung 12"/>
          <p:cNvCxnSpPr>
            <a:cxnSpLocks noChangeShapeType="1"/>
          </p:cNvCxnSpPr>
          <p:nvPr/>
        </p:nvCxnSpPr>
        <p:spPr bwMode="auto">
          <a:xfrm>
            <a:off x="4516438" y="427038"/>
            <a:ext cx="822325" cy="8223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45983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+mj-lt"/>
          <a:ea typeface="ＭＳ Ｐゴシック" pitchFamily="34" charset="-128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90B1A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2"/>
          </a:solidFill>
          <a:latin typeface="+mn-lt"/>
          <a:ea typeface="Geneva" pitchFamily="-107" charset="-128"/>
          <a:cs typeface="Geneva" pitchFamily="-107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9"/>
          <p:cNvSpPr txBox="1">
            <a:spLocks noChangeArrowheads="1"/>
          </p:cNvSpPr>
          <p:nvPr/>
        </p:nvSpPr>
        <p:spPr bwMode="auto">
          <a:xfrm>
            <a:off x="2987675" y="188913"/>
            <a:ext cx="6192838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Effekte und Verhalten von TiO</a:t>
            </a:r>
            <a:r>
              <a:rPr lang="de-DE" sz="1000" b="0" baseline="-2500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2</a:t>
            </a: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 Nanopartikeln in der aquatischen Umwelt </a:t>
            </a:r>
            <a:endParaRPr lang="en-GB" sz="1000" b="0" smtClean="0">
              <a:solidFill>
                <a:srgbClr val="C0C0C0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27" name="Picture 14" descr="Slid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7" b="6557"/>
          <a:stretch>
            <a:fillRect/>
          </a:stretch>
        </p:blipFill>
        <p:spPr bwMode="auto">
          <a:xfrm>
            <a:off x="0" y="704850"/>
            <a:ext cx="9144000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0" descr="Slid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098"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1030" name="Text Box 24"/>
          <p:cNvSpPr txBox="1">
            <a:spLocks noChangeArrowheads="1"/>
          </p:cNvSpPr>
          <p:nvPr/>
        </p:nvSpPr>
        <p:spPr bwMode="auto">
          <a:xfrm>
            <a:off x="0" y="6548438"/>
            <a:ext cx="9144000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1C538540-B1A1-4C52-938D-935C28787F5A}" type="slidenum">
              <a:rPr lang="de-DE" sz="1000" smtClean="0">
                <a:solidFill>
                  <a:srgbClr val="4D4D4D"/>
                </a:solidFill>
                <a:latin typeface="Verdana" pitchFamily="34" charset="0"/>
                <a:cs typeface="+mn-cs"/>
              </a:rPr>
              <a:pPr algn="r" eaLnBrk="1" hangingPunct="1">
                <a:spcBef>
                  <a:spcPct val="50000"/>
                </a:spcBef>
                <a:defRPr/>
              </a:pPr>
              <a:t>‹Nr.›</a:t>
            </a:fld>
            <a:r>
              <a:rPr lang="de-DE" sz="1000" b="0" smtClean="0">
                <a:solidFill>
                  <a:srgbClr val="4D4D4D"/>
                </a:solidFill>
                <a:latin typeface="Verdana" pitchFamily="34" charset="0"/>
                <a:cs typeface="+mn-cs"/>
              </a:rPr>
              <a:t> </a:t>
            </a:r>
            <a:endParaRPr lang="en-GB" sz="1000" b="0" smtClean="0">
              <a:solidFill>
                <a:srgbClr val="4D4D4D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31" name="Picture 25" descr="logo EGS copy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524625"/>
            <a:ext cx="3270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623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Rectangle 4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416675"/>
            <a:ext cx="1824037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4CCCE2CC-2EEA-4159-B43A-B7C61837C491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7C8388"/>
              </a:solidFill>
            </a:endParaRPr>
          </a:p>
        </p:txBody>
      </p:sp>
      <p:sp>
        <p:nvSpPr>
          <p:cNvPr id="1075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415088"/>
            <a:ext cx="19050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D08EACB4-A3C5-4E30-AF54-5931623C1E43}" type="datetime1">
              <a:rPr lang="de-DE">
                <a:solidFill>
                  <a:srgbClr val="7C8388"/>
                </a:solidFill>
              </a:rPr>
              <a:pPr>
                <a:defRPr/>
              </a:pPr>
              <a:t>12.02.2014</a:t>
            </a:fld>
            <a:endParaRPr lang="de-DE">
              <a:solidFill>
                <a:srgbClr val="7C8388"/>
              </a:solidFill>
            </a:endParaRPr>
          </a:p>
        </p:txBody>
      </p:sp>
      <p:sp>
        <p:nvSpPr>
          <p:cNvPr id="1028" name="Rectangle 52"/>
          <p:cNvSpPr>
            <a:spLocks noGrp="1" noChangeArrowheads="1"/>
          </p:cNvSpPr>
          <p:nvPr>
            <p:ph type="title"/>
          </p:nvPr>
        </p:nvSpPr>
        <p:spPr bwMode="auto">
          <a:xfrm>
            <a:off x="530225" y="900113"/>
            <a:ext cx="807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</a:p>
        </p:txBody>
      </p:sp>
      <p:sp>
        <p:nvSpPr>
          <p:cNvPr id="1029" name="Rectangle 5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0225" y="1584325"/>
            <a:ext cx="8077200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</a:p>
        </p:txBody>
      </p:sp>
      <p:pic>
        <p:nvPicPr>
          <p:cNvPr id="1030" name="Picture 1031" descr="a_logo_ohne_claim_c1_rgb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19925" y="228600"/>
            <a:ext cx="16208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31" name="Gerade Verbindung 12"/>
          <p:cNvCxnSpPr>
            <a:cxnSpLocks noChangeShapeType="1"/>
          </p:cNvCxnSpPr>
          <p:nvPr/>
        </p:nvCxnSpPr>
        <p:spPr bwMode="auto">
          <a:xfrm>
            <a:off x="4516438" y="427038"/>
            <a:ext cx="822325" cy="8223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89552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+mj-lt"/>
          <a:ea typeface="ＭＳ Ｐゴシック" pitchFamily="34" charset="-128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90B1A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2"/>
          </a:solidFill>
          <a:latin typeface="+mn-lt"/>
          <a:ea typeface="Geneva" pitchFamily="-107" charset="-128"/>
          <a:cs typeface="Geneva" pitchFamily="-107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tiff"/><Relationship Id="rId5" Type="http://schemas.openxmlformats.org/officeDocument/2006/relationships/image" Target="../media/image9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18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6.jpeg"/><Relationship Id="rId4" Type="http://schemas.openxmlformats.org/officeDocument/2006/relationships/image" Target="../media/image2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pic>
        <p:nvPicPr>
          <p:cNvPr id="17412" name="Picture 11" descr="Title "/>
          <p:cNvPicPr>
            <a:picLocks noChangeAspect="1" noChangeArrowheads="1"/>
          </p:cNvPicPr>
          <p:nvPr/>
        </p:nvPicPr>
        <p:blipFill>
          <a:blip r:embed="rId3" cstate="print"/>
          <a:srcRect t="6229"/>
          <a:stretch>
            <a:fillRect/>
          </a:stretch>
        </p:blipFill>
        <p:spPr bwMode="auto">
          <a:xfrm>
            <a:off x="0" y="47625"/>
            <a:ext cx="91440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3272117" y="2995763"/>
            <a:ext cx="56836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2800" b="0" dirty="0" smtClean="0">
                <a:ea typeface="ＭＳ Ｐゴシック" pitchFamily="1" charset="-128"/>
                <a:cs typeface="+mn-cs"/>
              </a:rPr>
              <a:t>Einsatz von Nanopartikeln in der </a:t>
            </a:r>
            <a:r>
              <a:rPr lang="de-DE" sz="2800" b="0" i="1" dirty="0" smtClean="0">
                <a:ea typeface="ＭＳ Ｐゴシック" pitchFamily="1" charset="-128"/>
                <a:cs typeface="+mn-cs"/>
              </a:rPr>
              <a:t>in situ</a:t>
            </a:r>
            <a:r>
              <a:rPr lang="de-DE" sz="2800" b="0" dirty="0">
                <a:ea typeface="ＭＳ Ｐゴシック" pitchFamily="1" charset="-128"/>
                <a:cs typeface="+mn-cs"/>
              </a:rPr>
              <a:t> </a:t>
            </a:r>
            <a:r>
              <a:rPr lang="de-DE" sz="2800" b="0" dirty="0" smtClean="0">
                <a:ea typeface="ＭＳ Ｐゴシック" pitchFamily="1" charset="-128"/>
                <a:cs typeface="+mn-cs"/>
              </a:rPr>
              <a:t>Grundwassersanierung </a:t>
            </a:r>
          </a:p>
        </p:txBody>
      </p:sp>
      <p:sp>
        <p:nvSpPr>
          <p:cNvPr id="17414" name="Rectangle 12"/>
          <p:cNvSpPr>
            <a:spLocks noChangeArrowheads="1"/>
          </p:cNvSpPr>
          <p:nvPr/>
        </p:nvSpPr>
        <p:spPr bwMode="auto">
          <a:xfrm>
            <a:off x="76200" y="3081058"/>
            <a:ext cx="2971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 err="1" smtClean="0">
                <a:solidFill>
                  <a:srgbClr val="000000"/>
                </a:solidFill>
              </a:rPr>
              <a:t>Thilo</a:t>
            </a:r>
            <a:r>
              <a:rPr lang="en-GB" sz="2000" dirty="0" smtClean="0">
                <a:solidFill>
                  <a:srgbClr val="000000"/>
                </a:solidFill>
              </a:rPr>
              <a:t> Hofmann</a:t>
            </a:r>
            <a:endParaRPr lang="en-GB" sz="2000" dirty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endParaRPr lang="en-GB" sz="2000" b="0" dirty="0" smtClean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endParaRPr lang="en-GB" sz="20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70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796884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Boden- und Grundwasserkontaminationen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441698" y="5253501"/>
            <a:ext cx="8239531" cy="1044116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~3 Millionen potentiell kontaminierte Flächen in Europa 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→ davon nur ~81,000 saniert </a:t>
            </a:r>
            <a:r>
              <a:rPr lang="de-DE" sz="16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de-DE" sz="16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European Environment Agency, 2007</a:t>
            </a:r>
            <a:r>
              <a:rPr lang="de-DE" sz="16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)</a:t>
            </a: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5" name="Gruppieren 4"/>
          <p:cNvGrpSpPr>
            <a:grpSpLocks noChangeAspect="1"/>
          </p:cNvGrpSpPr>
          <p:nvPr/>
        </p:nvGrpSpPr>
        <p:grpSpPr>
          <a:xfrm>
            <a:off x="441304" y="951023"/>
            <a:ext cx="8455949" cy="4302478"/>
            <a:chOff x="1763688" y="1268760"/>
            <a:chExt cx="5351335" cy="272281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1268760"/>
              <a:ext cx="5351335" cy="2722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hteck 6"/>
            <p:cNvSpPr/>
            <p:nvPr/>
          </p:nvSpPr>
          <p:spPr>
            <a:xfrm>
              <a:off x="1763688" y="3501008"/>
              <a:ext cx="5351335" cy="490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" name="Rechteck 7"/>
          <p:cNvSpPr/>
          <p:nvPr/>
        </p:nvSpPr>
        <p:spPr>
          <a:xfrm>
            <a:off x="544325" y="4652466"/>
            <a:ext cx="20787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200" b="0" dirty="0" smtClean="0">
                <a:latin typeface="+mn-lt"/>
              </a:rPr>
              <a:t>http</a:t>
            </a:r>
            <a:r>
              <a:rPr lang="hu-HU" sz="1200" b="0" dirty="0">
                <a:latin typeface="+mn-lt"/>
              </a:rPr>
              <a:t>://</a:t>
            </a:r>
            <a:r>
              <a:rPr lang="hu-HU" sz="1200" b="0" dirty="0" smtClean="0">
                <a:latin typeface="+mn-lt"/>
              </a:rPr>
              <a:t>soer.justice.tas.gov.au</a:t>
            </a:r>
            <a:endParaRPr lang="de-DE" sz="1200" b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435407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CKW Kontaminationen</a:t>
            </a:r>
            <a:endParaRPr lang="en-US" sz="3000" dirty="0">
              <a:solidFill>
                <a:schemeClr val="bg1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959" y="2367101"/>
            <a:ext cx="6317385" cy="3960440"/>
          </a:xfrm>
          <a:prstGeom prst="rect">
            <a:avLst/>
          </a:prstGeom>
        </p:spPr>
      </p:pic>
      <p:sp>
        <p:nvSpPr>
          <p:cNvPr id="10" name="Titel 1"/>
          <p:cNvSpPr txBox="1">
            <a:spLocks/>
          </p:cNvSpPr>
          <p:nvPr/>
        </p:nvSpPr>
        <p:spPr>
          <a:xfrm>
            <a:off x="329173" y="874024"/>
            <a:ext cx="8545886" cy="1728192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Chlorierte Kohlenwasserstoffe = </a:t>
            </a:r>
            <a:r>
              <a:rPr lang="de-DE" sz="2000" b="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Dense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Non-</a:t>
            </a:r>
            <a:r>
              <a:rPr lang="de-DE" sz="2000" b="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Aqueous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Phase </a:t>
            </a:r>
            <a:r>
              <a:rPr lang="de-DE" sz="2000" b="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Liquids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(DNAPLs)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DNAPLs bilden im Untergrund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Phasenkörper aus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→ kontinuierliche Schadstoffabgabe → Langzeitkontamination</a:t>
            </a:r>
          </a:p>
        </p:txBody>
      </p:sp>
      <p:sp>
        <p:nvSpPr>
          <p:cNvPr id="11" name="Rechteck 10"/>
          <p:cNvSpPr/>
          <p:nvPr/>
        </p:nvSpPr>
        <p:spPr>
          <a:xfrm>
            <a:off x="5994353" y="6340987"/>
            <a:ext cx="260816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0" dirty="0" err="1" smtClean="0">
                <a:latin typeface="+mn-lt"/>
              </a:rPr>
              <a:t>Nach</a:t>
            </a:r>
            <a:r>
              <a:rPr lang="en-US" sz="1000" b="0" dirty="0" smtClean="0">
                <a:latin typeface="+mn-lt"/>
              </a:rPr>
              <a:t> Mackay </a:t>
            </a:r>
            <a:r>
              <a:rPr lang="en-US" sz="1000" b="0" dirty="0">
                <a:latin typeface="+mn-lt"/>
              </a:rPr>
              <a:t>u</a:t>
            </a:r>
            <a:r>
              <a:rPr lang="en-US" sz="1000" b="0" dirty="0" smtClean="0">
                <a:latin typeface="+mn-lt"/>
              </a:rPr>
              <a:t>nd Cherry (1989)</a:t>
            </a:r>
            <a:endParaRPr lang="en-US" sz="10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057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8964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Konventionelle Sanierungsverfahren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75385" y="914365"/>
            <a:ext cx="8599674" cy="5472608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Pump &amp; </a:t>
            </a:r>
            <a:r>
              <a:rPr lang="de-DE" sz="200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Treat</a:t>
            </a:r>
            <a:endParaRPr lang="de-DE" sz="20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Standardverfahren zu Sanierung von mit CKW kontaminierten  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  Grundwasserleitern</a:t>
            </a: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 Langsame Auflösung der Phasenkörper, langsame Desorption/</a:t>
            </a:r>
            <a:r>
              <a:rPr lang="de-DE" sz="2000" b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iffusion</a:t>
            </a:r>
          </a:p>
          <a:p>
            <a:pPr>
              <a:spcAft>
                <a:spcPts val="600"/>
              </a:spcAft>
            </a:pPr>
            <a:r>
              <a:rPr lang="de-DE" sz="2000" b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 </a:t>
            </a:r>
            <a:r>
              <a:rPr lang="de-DE" sz="2000" b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CKW-Akkumulierung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weniger durchlässigen Schichten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 Sanierung der Schadstofffahne</a:t>
            </a: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→ reduzierte Effektivität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→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Sanierungszielwerte</a:t>
            </a:r>
          </a:p>
          <a:p>
            <a:pPr>
              <a:spcAft>
                <a:spcPts val="600"/>
              </a:spcAft>
            </a:pPr>
            <a:r>
              <a:rPr lang="de-DE" sz="2000" b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häufig nicht erreicht</a:t>
            </a:r>
            <a:endParaRPr lang="en-US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04"/>
          <a:stretch/>
        </p:blipFill>
        <p:spPr bwMode="auto">
          <a:xfrm>
            <a:off x="4202414" y="3218621"/>
            <a:ext cx="4824549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/>
        </p:nvSpPr>
        <p:spPr>
          <a:xfrm>
            <a:off x="7940501" y="6284768"/>
            <a:ext cx="10486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0" dirty="0" smtClean="0">
                <a:latin typeface="+mn-lt"/>
              </a:rPr>
              <a:t>US EPA, 1990 </a:t>
            </a:r>
            <a:endParaRPr lang="en-US" sz="10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45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0404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Innovative Sanierungsverfahren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84058" y="981600"/>
            <a:ext cx="8577553" cy="5472608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Erhöhung der Sanierungseffizienz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Basieren auf physikalischen, chemischen und biologischen Prozessen</a:t>
            </a: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Beispiele für mit 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CKW 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kontaminierte Standorte: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Alkoholspülung</a:t>
            </a:r>
          </a:p>
          <a:p>
            <a:pPr>
              <a:spcAft>
                <a:spcPts val="600"/>
              </a:spcAft>
            </a:pPr>
            <a:r>
              <a:rPr lang="de-DE" sz="20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situ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chemische Oxidation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Reaktive Wände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Thermische </a:t>
            </a:r>
            <a:r>
              <a:rPr lang="de-DE" sz="20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situ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Verfahren</a:t>
            </a:r>
          </a:p>
          <a:p>
            <a:pPr>
              <a:spcAft>
                <a:spcPts val="600"/>
              </a:spcAft>
            </a:pPr>
            <a:r>
              <a:rPr lang="de-DE" sz="24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Sanierung mit Nanopartikeln</a:t>
            </a:r>
          </a:p>
          <a:p>
            <a:pPr>
              <a:spcAft>
                <a:spcPts val="600"/>
              </a:spcAft>
            </a:pPr>
            <a:endParaRPr lang="en-US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106906"/>
              </p:ext>
            </p:extLst>
          </p:nvPr>
        </p:nvGraphicFramePr>
        <p:xfrm>
          <a:off x="6914319" y="4598859"/>
          <a:ext cx="1947291" cy="1638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Photo Editor Photo" r:id="rId4" imgW="6095238" imgH="4571429" progId="">
                  <p:embed/>
                </p:oleObj>
              </mc:Choice>
              <mc:Fallback>
                <p:oleObj name="Photo Editor Photo" r:id="rId4" imgW="6095238" imgH="4571429" progId="">
                  <p:embed/>
                  <p:pic>
                    <p:nvPicPr>
                      <p:cNvPr id="0" name="Objek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4319" y="4598859"/>
                        <a:ext cx="1947291" cy="16385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5" b="-1"/>
          <a:stretch/>
        </p:blipFill>
        <p:spPr>
          <a:xfrm>
            <a:off x="3409838" y="4598859"/>
            <a:ext cx="2821098" cy="167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9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54232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Sanierung mit Nanopartikeln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84059" y="981600"/>
            <a:ext cx="7920880" cy="5472608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Einsatz von Nanopartikeln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Partikelgröße 50-100 </a:t>
            </a:r>
            <a:r>
              <a:rPr lang="de-DE" sz="2000" b="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nm</a:t>
            </a: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Spezifische Oberfläche &gt; 20 m</a:t>
            </a:r>
            <a:r>
              <a:rPr lang="de-DE" sz="2000" b="0" baseline="30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g</a:t>
            </a:r>
            <a:r>
              <a:rPr lang="de-DE" sz="2000" b="0" baseline="30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-1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→ Schnelle Reaktion mit Schadstoffen</a:t>
            </a: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Nanomaterialien</a:t>
            </a:r>
          </a:p>
          <a:p>
            <a:pPr>
              <a:spcAft>
                <a:spcPts val="600"/>
              </a:spcAft>
            </a:pPr>
            <a:r>
              <a:rPr lang="de-DE" sz="2000" b="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Bimetallische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Nanopartikel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Metalloxide</a:t>
            </a:r>
          </a:p>
          <a:p>
            <a:pPr>
              <a:spcAft>
                <a:spcPts val="600"/>
              </a:spcAft>
            </a:pPr>
            <a:r>
              <a:rPr lang="de-DE" sz="2000" b="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Zeolithe</a:t>
            </a: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b="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Carbo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-Iron</a:t>
            </a:r>
          </a:p>
          <a:p>
            <a:pPr>
              <a:spcAft>
                <a:spcPts val="600"/>
              </a:spcAft>
            </a:pPr>
            <a:r>
              <a:rPr lang="de-DE" sz="24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Nullwertige Nanoeisenpartikel</a:t>
            </a: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5" b="-1"/>
          <a:stretch/>
        </p:blipFill>
        <p:spPr>
          <a:xfrm>
            <a:off x="6042714" y="981600"/>
            <a:ext cx="2821098" cy="1675276"/>
          </a:xfrm>
          <a:prstGeom prst="rect">
            <a:avLst/>
          </a:prstGeom>
        </p:spPr>
      </p:pic>
      <p:sp>
        <p:nvSpPr>
          <p:cNvPr id="2" name="Geschweifte Klammer rechts 1"/>
          <p:cNvSpPr/>
          <p:nvPr/>
        </p:nvSpPr>
        <p:spPr>
          <a:xfrm>
            <a:off x="4867835" y="3717904"/>
            <a:ext cx="605118" cy="182228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5802900" y="3913538"/>
            <a:ext cx="26284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/>
              <a:t>Wirkmechanismen</a:t>
            </a:r>
          </a:p>
          <a:p>
            <a:pPr algn="ctr"/>
            <a:r>
              <a:rPr lang="de-DE" sz="2000" b="0" dirty="0" smtClean="0"/>
              <a:t>Oxidation</a:t>
            </a:r>
          </a:p>
          <a:p>
            <a:pPr algn="ctr"/>
            <a:r>
              <a:rPr lang="de-DE" sz="2000" b="0" dirty="0" smtClean="0"/>
              <a:t>Reduktion</a:t>
            </a:r>
          </a:p>
          <a:p>
            <a:pPr algn="ctr"/>
            <a:r>
              <a:rPr lang="de-DE" sz="2000" b="0" dirty="0" smtClean="0"/>
              <a:t>Adsorption</a:t>
            </a:r>
            <a:endParaRPr lang="de-DE" sz="2000" b="0" dirty="0"/>
          </a:p>
        </p:txBody>
      </p:sp>
    </p:spTree>
    <p:extLst>
      <p:ext uri="{BB962C8B-B14F-4D97-AF65-F5344CB8AC3E}">
        <p14:creationId xmlns:p14="http://schemas.microsoft.com/office/powerpoint/2010/main" val="151819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4059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Sanierung mit Nanoeisenpartikeln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84058" y="981600"/>
            <a:ext cx="8577553" cy="5472608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Nullwertiges Eisen = starkes Reduktionsmittel</a:t>
            </a: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Reaktion mit unterschiedlichen Schadstoffen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Pestizide 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Pharmazeutika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Schwermetalle</a:t>
            </a:r>
            <a:endParaRPr lang="de-DE" sz="24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400" b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CKWs</a:t>
            </a:r>
          </a:p>
          <a:p>
            <a:pPr>
              <a:spcAft>
                <a:spcPts val="600"/>
              </a:spcAft>
            </a:pPr>
            <a:endParaRPr lang="en-US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7268147" y="5796047"/>
            <a:ext cx="144142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000" b="0" dirty="0"/>
              <a:t>http:// </a:t>
            </a:r>
            <a:r>
              <a:rPr lang="en-US" sz="1000" b="0" dirty="0" smtClean="0">
                <a:latin typeface="+mn-lt"/>
              </a:rPr>
              <a:t>nanotech.dtu.dk</a:t>
            </a:r>
            <a:endParaRPr lang="en-US" sz="1000" b="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661" y="2757135"/>
            <a:ext cx="60769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62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4059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Sanierung mit Nanoeisenpartikeln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584696" y="5405684"/>
            <a:ext cx="7920880" cy="860646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Reduktion der Schadstoffquelle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→ Schaffung einer reaktiven Zone im Zentrum und im direkten Abstrom des Schadensherdes</a:t>
            </a:r>
            <a:endParaRPr lang="de-DE" sz="20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55" y="1089212"/>
            <a:ext cx="8155415" cy="385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196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4059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Sanierung mit Nanoeisenpartikeln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84059" y="981600"/>
            <a:ext cx="7920880" cy="5472608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Vorteile</a:t>
            </a:r>
            <a:endParaRPr lang="de-DE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Sanierung von unterschiedlichen Schadstoffen 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Sanierung der Schadstoffquelle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Schwer zugängliche Standorte</a:t>
            </a:r>
          </a:p>
          <a:p>
            <a:pPr>
              <a:spcAft>
                <a:spcPts val="600"/>
              </a:spcAft>
            </a:pPr>
            <a:r>
              <a:rPr lang="de-DE" sz="2000" b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	</a:t>
            </a: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unter Gebäuden, Industriegebieten, tiefgründig kontaminierte 	Standorte, </a:t>
            </a:r>
            <a:r>
              <a:rPr lang="de-DE" sz="1800" b="0" i="1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geklüftete</a:t>
            </a: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e-DE" sz="1800" b="0" i="1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Aquifere</a:t>
            </a:r>
            <a:endParaRPr lang="en-US" sz="18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Herausforderungen</a:t>
            </a: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Langzeit-/Reaktivität der Partikel</a:t>
            </a:r>
          </a:p>
          <a:p>
            <a:pPr>
              <a:spcAft>
                <a:spcPts val="600"/>
              </a:spcAft>
            </a:pPr>
            <a:r>
              <a:rPr lang="de-DE" sz="2000" b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	</a:t>
            </a: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Partikeleigenschaften, Selektivität für den Zielschadstoff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Einbringung der Partikel in den Untergrund</a:t>
            </a:r>
          </a:p>
          <a:p>
            <a:pPr>
              <a:spcAft>
                <a:spcPts val="600"/>
              </a:spcAft>
            </a:pPr>
            <a:r>
              <a:rPr lang="de-DE" sz="2000" b="0" i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	</a:t>
            </a: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Injektionstechnik, Transportverhalten</a:t>
            </a:r>
            <a:endParaRPr lang="de-DE" sz="20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5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349647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Nanoeisenpartikel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70612" y="874024"/>
            <a:ext cx="8617894" cy="5472608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Partikeleigenschaften</a:t>
            </a:r>
          </a:p>
          <a:p>
            <a:pPr>
              <a:spcAft>
                <a:spcPts val="600"/>
              </a:spcAft>
            </a:pP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Partikelgröße, Dichte, Oberflächenladung,...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beeinflussen 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Stabilität</a:t>
            </a: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Hydrochemische 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Bedingungen am Standort </a:t>
            </a:r>
          </a:p>
          <a:p>
            <a:pPr>
              <a:spcAft>
                <a:spcPts val="1800"/>
              </a:spcAft>
            </a:pP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pH-Wert, Ionenstärke, </a:t>
            </a: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Grundwasserzusammensetzung,…</a:t>
            </a:r>
            <a:r>
              <a:rPr lang="de-DE" sz="2000" b="0" dirty="0" smtClean="0">
                <a:solidFill>
                  <a:schemeClr val="tx1"/>
                </a:solidFill>
                <a:cs typeface="Arial" panose="020B0604020202020204" pitchFamily="34" charset="0"/>
              </a:rPr>
              <a:t>beeinflussen </a:t>
            </a:r>
            <a:r>
              <a:rPr lang="de-DE" sz="2000" dirty="0">
                <a:solidFill>
                  <a:schemeClr val="tx1"/>
                </a:solidFill>
                <a:cs typeface="Arial" panose="020B0604020202020204" pitchFamily="34" charset="0"/>
              </a:rPr>
              <a:t>Stabilität</a:t>
            </a:r>
            <a:endParaRPr lang="de-DE" sz="1800" b="0" i="1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endParaRPr lang="de-DE" sz="20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Stabilität und </a:t>
            </a:r>
            <a:r>
              <a:rPr lang="de-DE" sz="200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Dispergierbarkeit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der Nanoeisenpartikel in wässrigen 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Suspensionen ist entscheidend.</a:t>
            </a:r>
            <a:endParaRPr lang="de-DE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177" y="1917386"/>
            <a:ext cx="5711364" cy="2296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23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48767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Reaktivität der Nanoeisenpartikel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84059" y="860576"/>
            <a:ext cx="8782340" cy="5997423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Reaktivität ist abhängig von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Partikeleigenschaften </a:t>
            </a:r>
          </a:p>
          <a:p>
            <a:pPr>
              <a:spcAft>
                <a:spcPts val="600"/>
              </a:spcAft>
            </a:pP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Oberflächenmodifikation, </a:t>
            </a:r>
            <a:r>
              <a:rPr lang="de-DE" sz="1800" b="0" i="1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Fe</a:t>
            </a: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(0)-Gehalt, Partikelgröße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Hydrochemischen Bedingungen</a:t>
            </a:r>
          </a:p>
          <a:p>
            <a:pPr>
              <a:spcAft>
                <a:spcPts val="600"/>
              </a:spcAft>
            </a:pP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pH-Wert, Grundwasserzusammensetzung, Ionenstärke</a:t>
            </a:r>
            <a:endParaRPr lang="de-DE" sz="18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endParaRPr lang="de-DE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endParaRPr lang="de-DE" sz="2000" b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endParaRPr lang="de-DE" sz="20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Erhöhung der Selektivität 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der Nanoeisenpartikel für den 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Zielschadstoff.</a:t>
            </a:r>
            <a:endParaRPr lang="de-DE" sz="20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Oval 1"/>
          <p:cNvSpPr/>
          <p:nvPr/>
        </p:nvSpPr>
        <p:spPr>
          <a:xfrm>
            <a:off x="3575489" y="3406176"/>
            <a:ext cx="1813687" cy="183068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Fe</a:t>
            </a:r>
            <a:r>
              <a:rPr lang="en-US" sz="2400" baseline="30000" dirty="0"/>
              <a:t>0</a:t>
            </a:r>
          </a:p>
        </p:txBody>
      </p:sp>
      <p:sp>
        <p:nvSpPr>
          <p:cNvPr id="8" name="Nach rechts gekrümmter Pfeil 7"/>
          <p:cNvSpPr/>
          <p:nvPr/>
        </p:nvSpPr>
        <p:spPr>
          <a:xfrm rot="20255480">
            <a:off x="5346899" y="3150136"/>
            <a:ext cx="494642" cy="1568243"/>
          </a:xfrm>
          <a:prstGeom prst="curvedRightArrow">
            <a:avLst>
              <a:gd name="adj1" fmla="val 0"/>
              <a:gd name="adj2" fmla="val 43338"/>
              <a:gd name="adj3" fmla="val 25000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Textfeld 18"/>
          <p:cNvSpPr txBox="1">
            <a:spLocks noChangeArrowheads="1"/>
          </p:cNvSpPr>
          <p:nvPr/>
        </p:nvSpPr>
        <p:spPr bwMode="auto">
          <a:xfrm>
            <a:off x="5496983" y="2864225"/>
            <a:ext cx="10374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800" dirty="0" err="1">
                <a:solidFill>
                  <a:srgbClr val="FF0000"/>
                </a:solidFill>
              </a:rPr>
              <a:t>RCl</a:t>
            </a:r>
            <a:r>
              <a:rPr lang="de-DE" sz="1800" dirty="0">
                <a:solidFill>
                  <a:srgbClr val="FF0000"/>
                </a:solidFill>
              </a:rPr>
              <a:t> +H</a:t>
            </a:r>
            <a:r>
              <a:rPr lang="de-DE" sz="1800" baseline="30000" dirty="0">
                <a:solidFill>
                  <a:srgbClr val="FF0000"/>
                </a:solidFill>
              </a:rPr>
              <a:t>+</a:t>
            </a:r>
            <a:endParaRPr lang="en-US" sz="1800" baseline="30000" dirty="0">
              <a:solidFill>
                <a:srgbClr val="FF0000"/>
              </a:solidFill>
            </a:endParaRPr>
          </a:p>
        </p:txBody>
      </p:sp>
      <p:sp>
        <p:nvSpPr>
          <p:cNvPr id="10" name="Textfeld 23"/>
          <p:cNvSpPr txBox="1">
            <a:spLocks noChangeArrowheads="1"/>
          </p:cNvSpPr>
          <p:nvPr/>
        </p:nvSpPr>
        <p:spPr bwMode="auto">
          <a:xfrm>
            <a:off x="6076534" y="4289513"/>
            <a:ext cx="9989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800" dirty="0">
                <a:solidFill>
                  <a:srgbClr val="FF0000"/>
                </a:solidFill>
              </a:rPr>
              <a:t>RH +Cl</a:t>
            </a:r>
            <a:r>
              <a:rPr lang="de-DE" sz="1800" baseline="30000" dirty="0">
                <a:solidFill>
                  <a:srgbClr val="FF0000"/>
                </a:solidFill>
              </a:rPr>
              <a:t>-</a:t>
            </a:r>
            <a:endParaRPr lang="en-US" sz="1800" baseline="30000" dirty="0">
              <a:solidFill>
                <a:srgbClr val="FF0000"/>
              </a:solidFill>
            </a:endParaRPr>
          </a:p>
        </p:txBody>
      </p:sp>
      <p:sp>
        <p:nvSpPr>
          <p:cNvPr id="11" name="Nach rechts gekrümmter Pfeil 10"/>
          <p:cNvSpPr/>
          <p:nvPr/>
        </p:nvSpPr>
        <p:spPr>
          <a:xfrm rot="9018566">
            <a:off x="3182199" y="4076300"/>
            <a:ext cx="494642" cy="1568243"/>
          </a:xfrm>
          <a:prstGeom prst="curvedRightArrow">
            <a:avLst>
              <a:gd name="adj1" fmla="val 0"/>
              <a:gd name="adj2" fmla="val 43338"/>
              <a:gd name="adj3" fmla="val 25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feld 18"/>
          <p:cNvSpPr txBox="1">
            <a:spLocks noChangeArrowheads="1"/>
          </p:cNvSpPr>
          <p:nvPr/>
        </p:nvSpPr>
        <p:spPr bwMode="auto">
          <a:xfrm>
            <a:off x="2736630" y="5462700"/>
            <a:ext cx="8082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800" dirty="0" smtClean="0"/>
              <a:t>2 H</a:t>
            </a:r>
            <a:r>
              <a:rPr lang="de-DE" sz="1800" baseline="-25000" dirty="0" smtClean="0"/>
              <a:t>2</a:t>
            </a:r>
            <a:r>
              <a:rPr lang="de-DE" sz="1800" dirty="0" smtClean="0"/>
              <a:t>O</a:t>
            </a:r>
            <a:endParaRPr lang="en-US" sz="1800" baseline="30000" dirty="0"/>
          </a:p>
        </p:txBody>
      </p:sp>
      <p:sp>
        <p:nvSpPr>
          <p:cNvPr id="13" name="Textfeld 18"/>
          <p:cNvSpPr txBox="1">
            <a:spLocks noChangeArrowheads="1"/>
          </p:cNvSpPr>
          <p:nvPr/>
        </p:nvSpPr>
        <p:spPr bwMode="auto">
          <a:xfrm>
            <a:off x="1559859" y="4114684"/>
            <a:ext cx="12250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800" dirty="0" smtClean="0"/>
              <a:t>H</a:t>
            </a:r>
            <a:r>
              <a:rPr lang="de-DE" sz="1800" baseline="-25000" dirty="0" smtClean="0"/>
              <a:t>2</a:t>
            </a:r>
            <a:r>
              <a:rPr lang="de-DE" sz="1800" dirty="0"/>
              <a:t> </a:t>
            </a:r>
            <a:r>
              <a:rPr lang="de-DE" sz="1800" dirty="0" smtClean="0"/>
              <a:t>+ 2OH</a:t>
            </a:r>
            <a:r>
              <a:rPr lang="de-DE" sz="1800" baseline="30000" dirty="0" smtClean="0"/>
              <a:t>-</a:t>
            </a:r>
            <a:endParaRPr lang="en-US" sz="1800" baseline="30000" dirty="0"/>
          </a:p>
        </p:txBody>
      </p:sp>
    </p:spTree>
    <p:extLst>
      <p:ext uri="{BB962C8B-B14F-4D97-AF65-F5344CB8AC3E}">
        <p14:creationId xmlns:p14="http://schemas.microsoft.com/office/powerpoint/2010/main" val="380240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79384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Einbringung der Nanoeisenpartikel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284059" y="914365"/>
            <a:ext cx="8632600" cy="5472608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Erfolgreiche Einbringung ist abhängig von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Injektionsverfahren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Transportverhalten</a:t>
            </a:r>
          </a:p>
          <a:p>
            <a:pPr>
              <a:spcAft>
                <a:spcPts val="600"/>
              </a:spcAft>
            </a:pPr>
            <a:endParaRPr lang="de-DE" sz="20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Injektionsverfahren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Injektion über Grundwassermessstelle</a:t>
            </a:r>
          </a:p>
          <a:p>
            <a:pPr>
              <a:spcAft>
                <a:spcPts val="600"/>
              </a:spcAft>
            </a:pPr>
            <a:r>
              <a:rPr lang="de-DE" sz="2000" b="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Direct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-Push-Injektion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Druckinjektion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Hydraulisches, 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pneumatisches „</a:t>
            </a:r>
            <a:r>
              <a:rPr lang="de-DE" sz="2000" b="0" dirty="0" err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Fracken</a:t>
            </a:r>
            <a:r>
              <a:rPr lang="de-DE" sz="2000" b="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“</a:t>
            </a: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Vor- und Nachteile verschiedener 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Injektionsverfahren nicht bekannt.</a:t>
            </a: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2000" b="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165" y="1492588"/>
            <a:ext cx="4788411" cy="2265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240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 txBox="1">
            <a:spLocks/>
          </p:cNvSpPr>
          <p:nvPr/>
        </p:nvSpPr>
        <p:spPr>
          <a:xfrm>
            <a:off x="189929" y="927812"/>
            <a:ext cx="8967517" cy="5472608"/>
          </a:xfrm>
          <a:prstGeom prst="rect">
            <a:avLst/>
          </a:prstGeom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Transportverhalten in porösen Medien ist </a:t>
            </a:r>
            <a:r>
              <a:rPr lang="de-DE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abhängig von</a:t>
            </a:r>
            <a:endParaRPr lang="de-DE" sz="2000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cs typeface="Arial" panose="020B0604020202020204" pitchFamily="34" charset="0"/>
              </a:rPr>
              <a:t>Partikeleigenschaften</a:t>
            </a:r>
          </a:p>
          <a:p>
            <a:pPr>
              <a:spcAft>
                <a:spcPts val="600"/>
              </a:spcAft>
            </a:pPr>
            <a:r>
              <a:rPr lang="de-DE" sz="1800" b="0" i="1" dirty="0" smtClean="0">
                <a:solidFill>
                  <a:schemeClr val="tx1"/>
                </a:solidFill>
                <a:cs typeface="Arial" panose="020B0604020202020204" pitchFamily="34" charset="0"/>
              </a:rPr>
              <a:t>Oberflächenmodifikation, Partikelgröße </a:t>
            </a:r>
          </a:p>
          <a:p>
            <a:pPr>
              <a:spcAft>
                <a:spcPts val="600"/>
              </a:spcAft>
            </a:pPr>
            <a:r>
              <a:rPr lang="de-DE" sz="2000" b="0" dirty="0" smtClean="0">
                <a:solidFill>
                  <a:schemeClr val="tx1"/>
                </a:solidFill>
                <a:cs typeface="Arial" panose="020B0604020202020204" pitchFamily="34" charset="0"/>
              </a:rPr>
              <a:t>Hydrochemischen </a:t>
            </a:r>
            <a:r>
              <a:rPr lang="de-DE" sz="2000" b="0" dirty="0" smtClean="0">
                <a:solidFill>
                  <a:schemeClr val="tx1"/>
                </a:solidFill>
                <a:cs typeface="Arial" panose="020B0604020202020204" pitchFamily="34" charset="0"/>
              </a:rPr>
              <a:t>und </a:t>
            </a:r>
            <a:r>
              <a:rPr lang="de-DE" sz="2000" b="0" dirty="0" smtClean="0">
                <a:solidFill>
                  <a:schemeClr val="tx1"/>
                </a:solidFill>
                <a:cs typeface="Arial" panose="020B0604020202020204" pitchFamily="34" charset="0"/>
              </a:rPr>
              <a:t>hydrogeologischen </a:t>
            </a:r>
            <a:r>
              <a:rPr lang="de-DE" sz="2000" b="0" dirty="0">
                <a:solidFill>
                  <a:schemeClr val="tx1"/>
                </a:solidFill>
                <a:cs typeface="Arial" panose="020B0604020202020204" pitchFamily="34" charset="0"/>
              </a:rPr>
              <a:t>Bedingungen </a:t>
            </a:r>
            <a:endParaRPr lang="de-DE" sz="1800" b="0" i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1800" b="0" i="1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Grundwasserzusammensetzung, Ionenstärke, Aquifermaterial</a:t>
            </a:r>
          </a:p>
          <a:p>
            <a:pPr>
              <a:spcAft>
                <a:spcPts val="600"/>
              </a:spcAft>
            </a:pPr>
            <a:endParaRPr lang="de-DE" sz="18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de-DE" sz="1800" b="0" i="1" dirty="0" smtClean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Einfluss von Ladungsheterogenitäten im Aquifermaterial auf das Transportverhalten der </a:t>
            </a:r>
            <a:r>
              <a:rPr lang="de-DE" sz="20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Nanoeisenpartikel bisher kaum untersucht.</a:t>
            </a:r>
            <a:endParaRPr lang="de-DE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862" y="2904565"/>
            <a:ext cx="4871649" cy="255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79384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Einbringung der Nanoeisenpartikel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37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234016" y="1007080"/>
            <a:ext cx="8836025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de-DE" sz="2800" dirty="0" smtClean="0"/>
          </a:p>
          <a:p>
            <a:pPr algn="ctr"/>
            <a:r>
              <a:rPr lang="de-DE" sz="2800" dirty="0" smtClean="0"/>
              <a:t>Sanierung </a:t>
            </a:r>
            <a:r>
              <a:rPr lang="de-DE" sz="2800" dirty="0"/>
              <a:t>von CKW Kontaminationen im Grundwasser unter Verwendung von nanopartikulärem Eisen </a:t>
            </a:r>
            <a:endParaRPr lang="de-DE" sz="2800" dirty="0" smtClean="0"/>
          </a:p>
          <a:p>
            <a:pPr algn="ctr"/>
            <a:endParaRPr lang="de-DE" sz="2800" dirty="0"/>
          </a:p>
          <a:p>
            <a:endParaRPr lang="de-DE" sz="1800" b="0" dirty="0" smtClean="0"/>
          </a:p>
          <a:p>
            <a:endParaRPr lang="de-DE" sz="1800" b="0" dirty="0"/>
          </a:p>
          <a:p>
            <a:r>
              <a:rPr lang="de-DE" sz="1800" b="0" dirty="0" smtClean="0"/>
              <a:t>Projektleitung Universität Wien</a:t>
            </a:r>
          </a:p>
          <a:p>
            <a:endParaRPr lang="de-DE" sz="1800" b="0" dirty="0" smtClean="0"/>
          </a:p>
          <a:p>
            <a:endParaRPr lang="de-DE" sz="1800" b="0" dirty="0" smtClean="0"/>
          </a:p>
          <a:p>
            <a:r>
              <a:rPr lang="de-DE" sz="1800" b="0" dirty="0" smtClean="0"/>
              <a:t>Kooperationspartner: Austrian Institute </a:t>
            </a:r>
            <a:r>
              <a:rPr lang="de-DE" sz="1800" b="0" dirty="0" err="1" smtClean="0"/>
              <a:t>of</a:t>
            </a:r>
            <a:r>
              <a:rPr lang="de-DE" sz="1800" b="0" dirty="0" smtClean="0"/>
              <a:t> Technology</a:t>
            </a:r>
            <a:endParaRPr lang="de-DE" sz="1600" b="0" dirty="0" smtClean="0"/>
          </a:p>
        </p:txBody>
      </p:sp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44999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Das Projektes NanoSan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1848420" y="5599084"/>
            <a:ext cx="55255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0" dirty="0">
                <a:latin typeface="Arial" pitchFamily="34" charset="0"/>
                <a:ea typeface="ＭＳ Ｐゴシック"/>
                <a:cs typeface="ＭＳ Ｐゴシック"/>
              </a:rPr>
              <a:t>Gefördert aus Mitteln des Bundesministeriums für Land- und Forstwirtschaft, Umwelt und Wasserwirtschaft</a:t>
            </a:r>
          </a:p>
          <a:p>
            <a:pPr>
              <a:defRPr/>
            </a:pPr>
            <a:r>
              <a:rPr lang="de-DE" b="0" dirty="0" smtClean="0">
                <a:latin typeface="Arial" pitchFamily="34" charset="0"/>
                <a:ea typeface="ＭＳ Ｐゴシック"/>
                <a:cs typeface="ＭＳ Ｐゴシック"/>
              </a:rPr>
              <a:t>Förderungsmanagement: Kommunalkredit </a:t>
            </a:r>
            <a:r>
              <a:rPr lang="de-DE" b="0" dirty="0">
                <a:latin typeface="Arial" pitchFamily="34" charset="0"/>
                <a:ea typeface="ＭＳ Ｐゴシック"/>
                <a:cs typeface="ＭＳ Ｐゴシック"/>
              </a:rPr>
              <a:t>Public Consulting GmbH</a:t>
            </a:r>
            <a:endParaRPr lang="en-US" b="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  <a:ea typeface="ＭＳ Ｐゴシック"/>
            </a:endParaRPr>
          </a:p>
          <a:p>
            <a:pPr>
              <a:defRPr/>
            </a:pPr>
            <a:endParaRPr lang="en-US" b="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  <a:ea typeface="ＭＳ Ｐゴシック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202" y="5537549"/>
            <a:ext cx="1568579" cy="74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" t="6622"/>
          <a:stretch>
            <a:fillRect/>
          </a:stretch>
        </p:blipFill>
        <p:spPr bwMode="auto">
          <a:xfrm>
            <a:off x="183115" y="5464524"/>
            <a:ext cx="1474233" cy="101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 6" descr="uni_logo_neu copy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77576" y="3571539"/>
            <a:ext cx="2082800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fik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376" y="4372143"/>
            <a:ext cx="219011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234016" y="1921476"/>
            <a:ext cx="88360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de-DE" sz="2800" dirty="0" smtClean="0"/>
          </a:p>
          <a:p>
            <a:pPr algn="ctr"/>
            <a:r>
              <a:rPr lang="de-DE" sz="2800" dirty="0" smtClean="0"/>
              <a:t>Ziel:</a:t>
            </a:r>
          </a:p>
          <a:p>
            <a:pPr algn="ctr"/>
            <a:endParaRPr lang="de-DE" sz="2800" dirty="0" smtClean="0"/>
          </a:p>
          <a:p>
            <a:pPr algn="ctr"/>
            <a:r>
              <a:rPr lang="de-DE" sz="2800" dirty="0" smtClean="0"/>
              <a:t>Weiterentwicklung und Implementierung der Nanoeisentechnologie als Sanierungsverfahren in Österreich</a:t>
            </a:r>
            <a:endParaRPr lang="de-DE" sz="1600" b="0" dirty="0" smtClean="0"/>
          </a:p>
        </p:txBody>
      </p:sp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44999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Das Projektes NanoSan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94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43123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Situation in Österreich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781599" y="4975412"/>
            <a:ext cx="8133802" cy="1492623"/>
          </a:xfrm>
          <a:prstGeom prst="rect">
            <a:avLst/>
          </a:prstGeom>
          <a:solidFill>
            <a:schemeClr val="bg1"/>
          </a:solidFill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000" b="0" dirty="0" smtClean="0"/>
              <a:t>Angewandte Sanierungsverfahren: Räumung/Aushub, </a:t>
            </a:r>
            <a:r>
              <a:rPr lang="de-DE" sz="2000" b="0" dirty="0" smtClean="0"/>
              <a:t>Pump &amp; </a:t>
            </a:r>
            <a:r>
              <a:rPr lang="de-DE" sz="2000" b="0" dirty="0" err="1" smtClean="0"/>
              <a:t>Treat</a:t>
            </a:r>
            <a:r>
              <a:rPr lang="de-DE" sz="2000" b="0" dirty="0" smtClean="0"/>
              <a:t>, </a:t>
            </a:r>
            <a:r>
              <a:rPr lang="de-DE" sz="2000" b="0" dirty="0" smtClean="0"/>
              <a:t>Bodenluftabsaugung</a:t>
            </a:r>
          </a:p>
          <a:p>
            <a:endParaRPr lang="de-DE" sz="2000" b="0" dirty="0" smtClean="0"/>
          </a:p>
          <a:p>
            <a:r>
              <a:rPr lang="de-DE" sz="2000" b="0" dirty="0" smtClean="0"/>
              <a:t>Sanierung mit Nanoeisen = Technologie mit Entwicklungsbedarf</a:t>
            </a:r>
            <a:endParaRPr lang="de-DE" sz="1800" b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518" y="769283"/>
            <a:ext cx="6496477" cy="40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81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33"/>
          <p:cNvSpPr txBox="1">
            <a:spLocks noChangeArrowheads="1"/>
          </p:cNvSpPr>
          <p:nvPr/>
        </p:nvSpPr>
        <p:spPr bwMode="auto">
          <a:xfrm>
            <a:off x="198733" y="1531513"/>
            <a:ext cx="883602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000" b="0" dirty="0" smtClean="0"/>
          </a:p>
          <a:p>
            <a:r>
              <a:rPr lang="de-DE" sz="2000" b="0" dirty="0"/>
              <a:t> </a:t>
            </a:r>
            <a:r>
              <a:rPr lang="de-DE" sz="2000" b="0" dirty="0" smtClean="0"/>
              <a:t>       Labormaßstab	</a:t>
            </a:r>
            <a:r>
              <a:rPr lang="de-DE" sz="2000" b="0" dirty="0"/>
              <a:t> </a:t>
            </a:r>
            <a:r>
              <a:rPr lang="de-DE" sz="2000" b="0" dirty="0" smtClean="0"/>
              <a:t>              großskalige                Pilotanwendung</a:t>
            </a:r>
          </a:p>
          <a:p>
            <a:r>
              <a:rPr lang="de-DE" sz="2000" b="0" dirty="0"/>
              <a:t>	</a:t>
            </a:r>
            <a:r>
              <a:rPr lang="de-DE" sz="2000" b="0" dirty="0" smtClean="0"/>
              <a:t>            		</a:t>
            </a:r>
            <a:r>
              <a:rPr lang="de-DE" sz="2000" b="0" dirty="0"/>
              <a:t> </a:t>
            </a:r>
            <a:r>
              <a:rPr lang="de-DE" sz="2000" b="0" dirty="0" smtClean="0"/>
              <a:t>                Versuche 		in Österreich</a:t>
            </a:r>
          </a:p>
          <a:p>
            <a:endParaRPr lang="de-DE" sz="2000" b="0" dirty="0"/>
          </a:p>
          <a:p>
            <a:endParaRPr lang="de-DE" sz="2000" b="0" dirty="0" smtClean="0"/>
          </a:p>
          <a:p>
            <a:endParaRPr lang="de-DE" sz="2000" b="0" dirty="0"/>
          </a:p>
          <a:p>
            <a:endParaRPr lang="de-DE" sz="2000" b="0" dirty="0" smtClean="0"/>
          </a:p>
          <a:p>
            <a:endParaRPr lang="de-DE" sz="2000" b="0" dirty="0"/>
          </a:p>
          <a:p>
            <a:endParaRPr lang="de-DE" sz="2000" b="0" dirty="0" smtClean="0"/>
          </a:p>
          <a:p>
            <a:r>
              <a:rPr lang="de-DE" sz="2000" b="0" dirty="0" smtClean="0"/>
              <a:t>         </a:t>
            </a:r>
            <a:r>
              <a:rPr lang="de-DE" sz="2000" dirty="0" smtClean="0"/>
              <a:t>Projekt </a:t>
            </a:r>
            <a:r>
              <a:rPr lang="de-DE" sz="2000" dirty="0" smtClean="0"/>
              <a:t>NanoSan</a:t>
            </a:r>
            <a:endParaRPr lang="de-DE" sz="2000" dirty="0" smtClean="0"/>
          </a:p>
          <a:p>
            <a:r>
              <a:rPr lang="de-DE" sz="2000" b="0" dirty="0"/>
              <a:t>	</a:t>
            </a:r>
            <a:endParaRPr lang="de-DE" sz="2000" b="0" dirty="0" smtClean="0"/>
          </a:p>
          <a:p>
            <a:endParaRPr lang="de-DE" sz="2000" b="0" dirty="0"/>
          </a:p>
          <a:p>
            <a:endParaRPr lang="de-DE" sz="2000" b="0" dirty="0" smtClean="0"/>
          </a:p>
          <a:p>
            <a:endParaRPr lang="de-DE" sz="2000" b="0" dirty="0"/>
          </a:p>
          <a:p>
            <a:endParaRPr lang="de-DE" sz="2000" b="0" dirty="0" smtClean="0"/>
          </a:p>
          <a:p>
            <a:endParaRPr lang="de-DE" sz="2000" b="0" dirty="0" smtClean="0"/>
          </a:p>
        </p:txBody>
      </p:sp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737092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Entwicklung der Nanoeisentechnologie</a:t>
            </a:r>
            <a:endParaRPr lang="en-US" sz="3000" dirty="0">
              <a:solidFill>
                <a:schemeClr val="bg1"/>
              </a:solidFill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3350083" y="3582276"/>
            <a:ext cx="51331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5" y="2819450"/>
            <a:ext cx="1432019" cy="107401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1" r="27134" b="10623"/>
          <a:stretch/>
        </p:blipFill>
        <p:spPr>
          <a:xfrm>
            <a:off x="3968203" y="2695366"/>
            <a:ext cx="1543647" cy="1796350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3201086" y="2463189"/>
            <a:ext cx="0" cy="24449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558" y="3037029"/>
            <a:ext cx="2743200" cy="1297305"/>
          </a:xfrm>
          <a:prstGeom prst="rect">
            <a:avLst/>
          </a:prstGeom>
        </p:spPr>
      </p:pic>
      <p:cxnSp>
        <p:nvCxnSpPr>
          <p:cNvPr id="11" name="Gerade Verbindung mit Pfeil 10"/>
          <p:cNvCxnSpPr/>
          <p:nvPr/>
        </p:nvCxnSpPr>
        <p:spPr>
          <a:xfrm>
            <a:off x="5632874" y="3593541"/>
            <a:ext cx="51331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 rot="16200000">
            <a:off x="2785796" y="3192790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2013</a:t>
            </a:r>
            <a:endParaRPr lang="de-DE" dirty="0"/>
          </a:p>
        </p:txBody>
      </p:sp>
      <p:cxnSp>
        <p:nvCxnSpPr>
          <p:cNvPr id="14" name="Gerade Verbindung 13"/>
          <p:cNvCxnSpPr/>
          <p:nvPr/>
        </p:nvCxnSpPr>
        <p:spPr>
          <a:xfrm flipH="1">
            <a:off x="730218" y="2475932"/>
            <a:ext cx="14539" cy="243224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 rot="16200000">
            <a:off x="333699" y="3205533"/>
            <a:ext cx="516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2011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45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234016" y="926398"/>
            <a:ext cx="8836025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200" b="0" dirty="0" smtClean="0"/>
          </a:p>
          <a:p>
            <a:endParaRPr lang="de-DE" sz="2200" b="0" dirty="0" smtClean="0"/>
          </a:p>
          <a:p>
            <a:endParaRPr lang="de-DE" sz="22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 smtClean="0"/>
              <a:t>Synthese von multifunktionalen Nanopartikeln </a:t>
            </a:r>
            <a:r>
              <a:rPr lang="de-DE" sz="2200" b="0" dirty="0" smtClean="0"/>
              <a:t>(Kompositpartikel) mit optimalen Eigenschaften in Bezug auf Langzeit-/Reaktivität und Transport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b="0" dirty="0" smtClean="0"/>
              <a:t>Bewertung des </a:t>
            </a:r>
            <a:r>
              <a:rPr lang="de-DE" sz="2200" dirty="0" smtClean="0"/>
              <a:t>Transportverhaltens und der Reaktivität </a:t>
            </a:r>
            <a:r>
              <a:rPr lang="de-DE" sz="2200" b="0" dirty="0" smtClean="0"/>
              <a:t>von Nanoeisenpartikeln in Abhängigkeit der </a:t>
            </a:r>
            <a:r>
              <a:rPr lang="de-DE" sz="2200" dirty="0" smtClean="0"/>
              <a:t>hydrochemischen und hydrogeologischen Bedingungen in Österreich</a:t>
            </a:r>
          </a:p>
        </p:txBody>
      </p:sp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544251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Ziele des Projektes NanoSan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0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1057143" y="815358"/>
            <a:ext cx="7038975" cy="4722813"/>
            <a:chOff x="1057143" y="721229"/>
            <a:chExt cx="7038975" cy="4722813"/>
          </a:xfrm>
        </p:grpSpPr>
        <p:pic>
          <p:nvPicPr>
            <p:cNvPr id="5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143" y="721229"/>
              <a:ext cx="7038975" cy="472281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hteck 6"/>
            <p:cNvSpPr/>
            <p:nvPr/>
          </p:nvSpPr>
          <p:spPr>
            <a:xfrm>
              <a:off x="1057143" y="4517756"/>
              <a:ext cx="7038975" cy="4925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53736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Einsatzbedingungen in Österreich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149589" y="4706434"/>
            <a:ext cx="8967517" cy="1761601"/>
          </a:xfrm>
          <a:prstGeom prst="rect">
            <a:avLst/>
          </a:prstGeom>
          <a:solidFill>
            <a:schemeClr val="bg1"/>
          </a:solidFill>
        </p:spPr>
        <p:txBody>
          <a:bodyPr vert="horz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000" b="0" dirty="0"/>
              <a:t>Grobklastisches</a:t>
            </a:r>
            <a:r>
              <a:rPr lang="en-US" sz="2000" b="0" dirty="0"/>
              <a:t> Material, </a:t>
            </a:r>
            <a:r>
              <a:rPr lang="de-DE" sz="2000" b="0" dirty="0"/>
              <a:t>hohe</a:t>
            </a:r>
            <a:r>
              <a:rPr lang="en-US" sz="2000" b="0" dirty="0"/>
              <a:t> </a:t>
            </a:r>
            <a:r>
              <a:rPr lang="de-DE" sz="2000" b="0" dirty="0"/>
              <a:t>Durchlässigkeit</a:t>
            </a:r>
            <a:r>
              <a:rPr lang="en-US" sz="2000" b="0" dirty="0"/>
              <a:t> → </a:t>
            </a:r>
            <a:r>
              <a:rPr lang="en-US" sz="2000" b="0" dirty="0" err="1"/>
              <a:t>k</a:t>
            </a:r>
            <a:r>
              <a:rPr lang="en-US" sz="2000" b="0" baseline="-25000" dirty="0" err="1"/>
              <a:t>f</a:t>
            </a:r>
            <a:r>
              <a:rPr lang="en-US" sz="2000" b="0" dirty="0"/>
              <a:t> ~ 10</a:t>
            </a:r>
            <a:r>
              <a:rPr lang="en-US" sz="2000" b="0" baseline="30000" dirty="0"/>
              <a:t>-2 </a:t>
            </a:r>
            <a:r>
              <a:rPr lang="en-US" sz="2000" b="0" dirty="0"/>
              <a:t>m/s </a:t>
            </a:r>
            <a:r>
              <a:rPr lang="en-US" sz="1800" b="0" i="1" dirty="0"/>
              <a:t>(100 x </a:t>
            </a:r>
            <a:r>
              <a:rPr lang="de-DE" sz="1800" b="0" i="1" dirty="0"/>
              <a:t>höher</a:t>
            </a:r>
            <a:r>
              <a:rPr lang="en-US" sz="1800" b="0" i="1" dirty="0"/>
              <a:t> </a:t>
            </a:r>
            <a:r>
              <a:rPr lang="en-US" sz="1800" b="0" i="1" dirty="0" err="1"/>
              <a:t>als</a:t>
            </a:r>
            <a:r>
              <a:rPr lang="en-US" sz="1800" b="0" i="1" dirty="0"/>
              <a:t> in </a:t>
            </a:r>
            <a:r>
              <a:rPr lang="de-DE" sz="1800" b="0" i="1" dirty="0"/>
              <a:t>Grundwasserleitern</a:t>
            </a:r>
            <a:r>
              <a:rPr lang="en-US" sz="1800" b="0" i="1" dirty="0"/>
              <a:t> in </a:t>
            </a:r>
            <a:r>
              <a:rPr lang="en-US" sz="1800" b="0" i="1" dirty="0" err="1"/>
              <a:t>z.B</a:t>
            </a:r>
            <a:r>
              <a:rPr lang="en-US" sz="1800" b="0" i="1" dirty="0"/>
              <a:t>. </a:t>
            </a:r>
            <a:r>
              <a:rPr lang="en-US" sz="1800" b="0" i="1" dirty="0" err="1"/>
              <a:t>Norddeutschland</a:t>
            </a:r>
            <a:r>
              <a:rPr lang="en-US" sz="1800" b="0" i="1" dirty="0"/>
              <a:t>, Holland</a:t>
            </a:r>
            <a:r>
              <a:rPr lang="en-US" sz="1800" b="0" i="1" dirty="0" smtClean="0"/>
              <a:t>,…)</a:t>
            </a:r>
            <a:endParaRPr lang="en-US" sz="1800" b="0" i="1" dirty="0"/>
          </a:p>
          <a:p>
            <a:pPr>
              <a:lnSpc>
                <a:spcPct val="150000"/>
              </a:lnSpc>
            </a:pPr>
            <a:r>
              <a:rPr lang="de-DE" sz="2000" b="0" dirty="0"/>
              <a:t>Hoher Anteil an Carbonat </a:t>
            </a:r>
            <a:r>
              <a:rPr lang="en-US" sz="2000" b="0" dirty="0"/>
              <a:t>→ pH-Wert, Ladungsheterogenitäten</a:t>
            </a:r>
          </a:p>
          <a:p>
            <a:r>
              <a:rPr lang="de-DE" sz="2000" b="0" dirty="0"/>
              <a:t>Erdalkalisch - </a:t>
            </a:r>
            <a:r>
              <a:rPr lang="de-DE" sz="2000" b="0" dirty="0" err="1"/>
              <a:t>carbonatische</a:t>
            </a:r>
            <a:r>
              <a:rPr lang="de-DE" sz="2000" b="0" dirty="0"/>
              <a:t> Wässer → hohe Ca</a:t>
            </a:r>
            <a:r>
              <a:rPr lang="de-DE" sz="2000" b="0" baseline="30000" dirty="0"/>
              <a:t>2+ </a:t>
            </a:r>
            <a:r>
              <a:rPr lang="de-DE" sz="2000" b="0" dirty="0"/>
              <a:t>und Mg</a:t>
            </a:r>
            <a:r>
              <a:rPr lang="de-DE" sz="2000" b="0" baseline="30000" dirty="0"/>
              <a:t>2+</a:t>
            </a:r>
            <a:r>
              <a:rPr lang="de-DE" sz="2000" b="0" dirty="0"/>
              <a:t> Konzentrationen </a:t>
            </a:r>
            <a:r>
              <a:rPr lang="de-DE" sz="1800" b="0" dirty="0" smtClean="0"/>
              <a:t>(</a:t>
            </a:r>
            <a:r>
              <a:rPr lang="de-DE" sz="1800" b="0" i="1" dirty="0" smtClean="0"/>
              <a:t>beeinflussen Partikelstabilität)</a:t>
            </a:r>
            <a:endParaRPr lang="de-DE" sz="1800" b="0" i="1" dirty="0"/>
          </a:p>
        </p:txBody>
      </p:sp>
    </p:spTree>
    <p:extLst>
      <p:ext uri="{BB962C8B-B14F-4D97-AF65-F5344CB8AC3E}">
        <p14:creationId xmlns:p14="http://schemas.microsoft.com/office/powerpoint/2010/main" val="49922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46683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000" dirty="0" smtClean="0">
                <a:solidFill>
                  <a:schemeClr val="bg1"/>
                </a:solidFill>
              </a:rPr>
              <a:t>Arbeitspakete im Projekt NanoSan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75181" y="979531"/>
            <a:ext cx="880406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000" dirty="0" smtClean="0"/>
          </a:p>
          <a:p>
            <a:r>
              <a:rPr lang="de-DE" sz="2200" dirty="0" smtClean="0"/>
              <a:t>		    AP1</a:t>
            </a:r>
            <a:r>
              <a:rPr lang="de-DE" sz="2200" b="0" dirty="0" smtClean="0"/>
              <a:t> </a:t>
            </a:r>
            <a:r>
              <a:rPr lang="de-DE" sz="2200" b="0" dirty="0"/>
              <a:t>- Herstellung von </a:t>
            </a:r>
            <a:r>
              <a:rPr lang="de-DE" sz="2200" b="0" dirty="0" smtClean="0"/>
              <a:t>multifunktionalen 				    Nanopartikeln</a:t>
            </a:r>
          </a:p>
          <a:p>
            <a:endParaRPr lang="de-DE" sz="2400" b="0" dirty="0" smtClean="0"/>
          </a:p>
          <a:p>
            <a:endParaRPr lang="de-DE" sz="2400" b="0" dirty="0" smtClean="0"/>
          </a:p>
          <a:p>
            <a:r>
              <a:rPr lang="de-DE" sz="2400" b="0" dirty="0" smtClean="0"/>
              <a:t>		</a:t>
            </a:r>
          </a:p>
          <a:p>
            <a:r>
              <a:rPr lang="de-DE" sz="2400" b="0" dirty="0"/>
              <a:t>	</a:t>
            </a:r>
            <a:r>
              <a:rPr lang="de-DE" sz="2400" b="0" dirty="0" smtClean="0"/>
              <a:t>		</a:t>
            </a:r>
            <a:r>
              <a:rPr lang="de-DE" sz="2200" dirty="0" smtClean="0"/>
              <a:t>AP2</a:t>
            </a:r>
            <a:r>
              <a:rPr lang="de-DE" sz="2200" b="0" dirty="0" smtClean="0"/>
              <a:t> </a:t>
            </a:r>
            <a:r>
              <a:rPr lang="de-DE" sz="2200" b="0" dirty="0"/>
              <a:t>- </a:t>
            </a:r>
            <a:r>
              <a:rPr lang="de-DE" sz="2200" b="0" dirty="0" smtClean="0"/>
              <a:t>Transportverhalten </a:t>
            </a:r>
            <a:r>
              <a:rPr lang="de-DE" sz="2200" b="0" dirty="0"/>
              <a:t>von </a:t>
            </a:r>
            <a:r>
              <a:rPr lang="de-DE" sz="2200" b="0" dirty="0" smtClean="0"/>
              <a:t>					nanopartikulärem Eisen </a:t>
            </a:r>
          </a:p>
          <a:p>
            <a:r>
              <a:rPr lang="de-DE" sz="2200" b="0" dirty="0"/>
              <a:t>	</a:t>
            </a:r>
            <a:r>
              <a:rPr lang="de-DE" sz="2200" b="0" dirty="0" smtClean="0"/>
              <a:t>		</a:t>
            </a:r>
          </a:p>
          <a:p>
            <a:endParaRPr lang="de-DE" sz="2400" b="0" dirty="0" smtClean="0"/>
          </a:p>
          <a:p>
            <a:endParaRPr lang="de-DE" sz="2400" b="0" dirty="0" smtClean="0"/>
          </a:p>
          <a:p>
            <a:endParaRPr lang="de-DE" sz="2200" b="0" dirty="0" smtClean="0"/>
          </a:p>
          <a:p>
            <a:r>
              <a:rPr lang="de-DE" sz="2200" dirty="0" smtClean="0"/>
              <a:t>		    AP3</a:t>
            </a:r>
            <a:r>
              <a:rPr lang="de-DE" sz="2200" b="0" dirty="0" smtClean="0"/>
              <a:t> </a:t>
            </a:r>
            <a:r>
              <a:rPr lang="de-DE" sz="2200" b="0" dirty="0"/>
              <a:t>- </a:t>
            </a:r>
            <a:r>
              <a:rPr lang="de-DE" sz="2200" b="0" dirty="0" smtClean="0"/>
              <a:t>Schadstoffabbau </a:t>
            </a:r>
            <a:r>
              <a:rPr lang="de-DE" sz="2200" b="0" dirty="0"/>
              <a:t>und Reaktivität </a:t>
            </a:r>
            <a:endParaRPr lang="de-DE" sz="2200" b="0" dirty="0" smtClean="0"/>
          </a:p>
          <a:p>
            <a:r>
              <a:rPr lang="de-DE" sz="2200" b="0" dirty="0"/>
              <a:t>	</a:t>
            </a:r>
            <a:r>
              <a:rPr lang="de-DE" sz="2200" b="0" dirty="0" smtClean="0"/>
              <a:t>	    von nanopartikulärem Eisen</a:t>
            </a:r>
            <a:r>
              <a:rPr lang="de-DE" sz="2000" b="0" dirty="0" smtClean="0"/>
              <a:t>			</a:t>
            </a:r>
            <a:endParaRPr lang="en-US" sz="2000" b="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99" y="2484528"/>
            <a:ext cx="1330799" cy="177439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002" y="979531"/>
            <a:ext cx="1550432" cy="1162824"/>
          </a:xfrm>
          <a:prstGeom prst="rect">
            <a:avLst/>
          </a:prstGeom>
        </p:spPr>
      </p:pic>
      <p:cxnSp>
        <p:nvCxnSpPr>
          <p:cNvPr id="7" name="Gerade Verbindung 6"/>
          <p:cNvCxnSpPr/>
          <p:nvPr/>
        </p:nvCxnSpPr>
        <p:spPr>
          <a:xfrm>
            <a:off x="263611" y="2288282"/>
            <a:ext cx="6680738" cy="16476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1550949" y="4503915"/>
            <a:ext cx="6680738" cy="16476"/>
          </a:xfrm>
          <a:prstGeom prst="line">
            <a:avLst/>
          </a:prstGeom>
          <a:ln w="1905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709" y="4760258"/>
            <a:ext cx="999017" cy="1559341"/>
          </a:xfrm>
          <a:prstGeom prst="rect">
            <a:avLst/>
          </a:prstGeom>
          <a:ln w="25400">
            <a:noFill/>
          </a:ln>
        </p:spPr>
      </p:pic>
      <p:pic>
        <p:nvPicPr>
          <p:cNvPr id="10" name="Bild 6" descr="uni_logo_neu copy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4349" y="3097407"/>
            <a:ext cx="2082800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81" y="1351556"/>
            <a:ext cx="1719468" cy="41877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11" y="5246123"/>
            <a:ext cx="1719468" cy="41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 1">
  <a:themeElements>
    <a:clrScheme name="Slid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d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IT_Power_Point_Vorlage">
  <a:themeElements>
    <a:clrScheme name="Benutzerdefiniert 1">
      <a:dk1>
        <a:srgbClr val="7C8388"/>
      </a:dk1>
      <a:lt1>
        <a:srgbClr val="FFFFFF"/>
      </a:lt1>
      <a:dk2>
        <a:srgbClr val="000C20"/>
      </a:dk2>
      <a:lt2>
        <a:srgbClr val="E0E0E0"/>
      </a:lt2>
      <a:accent1>
        <a:srgbClr val="BEBEBE"/>
      </a:accent1>
      <a:accent2>
        <a:srgbClr val="7C8388"/>
      </a:accent2>
      <a:accent3>
        <a:srgbClr val="3F3F3F"/>
      </a:accent3>
      <a:accent4>
        <a:srgbClr val="790B1A"/>
      </a:accent4>
      <a:accent5>
        <a:srgbClr val="D7843F"/>
      </a:accent5>
      <a:accent6>
        <a:srgbClr val="617D2B"/>
      </a:accent6>
      <a:hlink>
        <a:srgbClr val="790B1A"/>
      </a:hlink>
      <a:folHlink>
        <a:srgbClr val="790B1A"/>
      </a:folHlink>
    </a:clrScheme>
    <a:fontScheme name="ARC_BasisPPT_Vorlag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ARC_BasisPPT_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A6173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Umwelt Nano Powerpoint hintergrund">
  <a:themeElements>
    <a:clrScheme name="Slid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d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AIT_Power_Point_Vorlage">
  <a:themeElements>
    <a:clrScheme name="Benutzerdefiniert 1">
      <a:dk1>
        <a:srgbClr val="7C8388"/>
      </a:dk1>
      <a:lt1>
        <a:srgbClr val="FFFFFF"/>
      </a:lt1>
      <a:dk2>
        <a:srgbClr val="000C20"/>
      </a:dk2>
      <a:lt2>
        <a:srgbClr val="E0E0E0"/>
      </a:lt2>
      <a:accent1>
        <a:srgbClr val="BEBEBE"/>
      </a:accent1>
      <a:accent2>
        <a:srgbClr val="7C8388"/>
      </a:accent2>
      <a:accent3>
        <a:srgbClr val="3F3F3F"/>
      </a:accent3>
      <a:accent4>
        <a:srgbClr val="790B1A"/>
      </a:accent4>
      <a:accent5>
        <a:srgbClr val="D7843F"/>
      </a:accent5>
      <a:accent6>
        <a:srgbClr val="617D2B"/>
      </a:accent6>
      <a:hlink>
        <a:srgbClr val="790B1A"/>
      </a:hlink>
      <a:folHlink>
        <a:srgbClr val="790B1A"/>
      </a:folHlink>
    </a:clrScheme>
    <a:fontScheme name="ARC_BasisPPT_Vorlag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ARC_BasisPPT_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A6173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</Words>
  <Application>Microsoft Office PowerPoint</Application>
  <PresentationFormat>Bildschirmpräsentation (4:3)</PresentationFormat>
  <Paragraphs>217</Paragraphs>
  <Slides>20</Slides>
  <Notes>20</Notes>
  <HiddenSlides>0</HiddenSlides>
  <MMClips>0</MMClips>
  <ScaleCrop>false</ScaleCrop>
  <HeadingPairs>
    <vt:vector size="6" baseType="variant">
      <vt:variant>
        <vt:lpstr>Design</vt:lpstr>
      </vt:variant>
      <vt:variant>
        <vt:i4>4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5" baseType="lpstr">
      <vt:lpstr>Slide 1</vt:lpstr>
      <vt:lpstr>AIT_Power_Point_Vorlage</vt:lpstr>
      <vt:lpstr>Umwelt Nano Powerpoint hintergrund</vt:lpstr>
      <vt:lpstr>1_AIT_Power_Point_Vorlage</vt:lpstr>
      <vt:lpstr>Photo Editor Photo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 Wien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Ottofuelling</dc:creator>
  <cp:lastModifiedBy>Susanne</cp:lastModifiedBy>
  <cp:revision>2071</cp:revision>
  <cp:lastPrinted>2011-03-01T13:19:30Z</cp:lastPrinted>
  <dcterms:created xsi:type="dcterms:W3CDTF">2010-09-26T08:37:40Z</dcterms:created>
  <dcterms:modified xsi:type="dcterms:W3CDTF">2014-02-12T11:23:42Z</dcterms:modified>
</cp:coreProperties>
</file>