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95" r:id="rId2"/>
    <p:sldMasterId id="2147483706" r:id="rId3"/>
    <p:sldMasterId id="2147483722" r:id="rId4"/>
  </p:sldMasterIdLst>
  <p:notesMasterIdLst>
    <p:notesMasterId r:id="rId27"/>
  </p:notesMasterIdLst>
  <p:handoutMasterIdLst>
    <p:handoutMasterId r:id="rId28"/>
  </p:handoutMasterIdLst>
  <p:sldIdLst>
    <p:sldId id="556" r:id="rId5"/>
    <p:sldId id="346" r:id="rId6"/>
    <p:sldId id="347" r:id="rId7"/>
    <p:sldId id="445" r:id="rId8"/>
    <p:sldId id="358" r:id="rId9"/>
    <p:sldId id="558" r:id="rId10"/>
    <p:sldId id="559" r:id="rId11"/>
    <p:sldId id="560" r:id="rId12"/>
    <p:sldId id="562" r:id="rId13"/>
    <p:sldId id="500" r:id="rId14"/>
    <p:sldId id="561" r:id="rId15"/>
    <p:sldId id="563" r:id="rId16"/>
    <p:sldId id="434" r:id="rId17"/>
    <p:sldId id="436" r:id="rId18"/>
    <p:sldId id="437" r:id="rId19"/>
    <p:sldId id="564" r:id="rId20"/>
    <p:sldId id="565" r:id="rId21"/>
    <p:sldId id="442" r:id="rId22"/>
    <p:sldId id="502" r:id="rId23"/>
    <p:sldId id="507" r:id="rId24"/>
    <p:sldId id="509" r:id="rId25"/>
    <p:sldId id="566" r:id="rId26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AP2" id="{6B4ADB7A-4367-466F-A229-3AE3C811B9BC}">
          <p14:sldIdLst>
            <p14:sldId id="556"/>
            <p14:sldId id="346"/>
            <p14:sldId id="347"/>
            <p14:sldId id="445"/>
            <p14:sldId id="358"/>
            <p14:sldId id="558"/>
            <p14:sldId id="559"/>
            <p14:sldId id="560"/>
            <p14:sldId id="562"/>
            <p14:sldId id="500"/>
            <p14:sldId id="561"/>
            <p14:sldId id="563"/>
            <p14:sldId id="434"/>
            <p14:sldId id="436"/>
            <p14:sldId id="437"/>
            <p14:sldId id="564"/>
            <p14:sldId id="565"/>
            <p14:sldId id="442"/>
            <p14:sldId id="502"/>
            <p14:sldId id="507"/>
            <p14:sldId id="509"/>
            <p14:sldId id="56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619428"/>
    <a:srgbClr val="FFCC66"/>
    <a:srgbClr val="FFFF99"/>
    <a:srgbClr val="568424"/>
    <a:srgbClr val="00FFFF"/>
    <a:srgbClr val="CC0000"/>
    <a:srgbClr val="800000"/>
    <a:srgbClr val="66FF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ittlere Formatvorlag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unkle Formatvorlag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6610" autoAdjust="0"/>
  </p:normalViewPr>
  <p:slideViewPr>
    <p:cSldViewPr snapToGrid="0">
      <p:cViewPr varScale="1">
        <p:scale>
          <a:sx n="71" d="100"/>
          <a:sy n="71" d="100"/>
        </p:scale>
        <p:origin x="-15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92"/>
    </p:cViewPr>
  </p:sorterViewPr>
  <p:notesViewPr>
    <p:cSldViewPr snapToGrid="0">
      <p:cViewPr varScale="1">
        <p:scale>
          <a:sx n="82" d="100"/>
          <a:sy n="82" d="100"/>
        </p:scale>
        <p:origin x="-4002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t" anchorCtr="0" compatLnSpc="1">
            <a:prstTxWarp prst="textNoShape">
              <a:avLst/>
            </a:prstTxWarp>
          </a:bodyPr>
          <a:lstStyle>
            <a:lvl1pPr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t" anchorCtr="0" compatLnSpc="1">
            <a:prstTxWarp prst="textNoShape">
              <a:avLst/>
            </a:prstTxWarp>
          </a:bodyPr>
          <a:lstStyle>
            <a:lvl1pPr algn="r"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1969D29B-3D3D-494E-A6D2-3FA2D377FB4A}" type="datetime1">
              <a:rPr lang="en-US"/>
              <a:pPr>
                <a:defRPr/>
              </a:pPr>
              <a:t>2/24/2014</a:t>
            </a:fld>
            <a:endParaRPr lang="en-US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b" anchorCtr="0" compatLnSpc="1">
            <a:prstTxWarp prst="textNoShape">
              <a:avLst/>
            </a:prstTxWarp>
          </a:bodyPr>
          <a:lstStyle>
            <a:lvl1pPr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7942" tIns="43972" rIns="87942" bIns="43972" numCol="1" anchor="b" anchorCtr="0" compatLnSpc="1">
            <a:prstTxWarp prst="textNoShape">
              <a:avLst/>
            </a:prstTxWarp>
          </a:bodyPr>
          <a:lstStyle>
            <a:lvl1pPr algn="r" defTabSz="879475" eaLnBrk="0" hangingPunct="0">
              <a:defRPr b="0"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75B47982-95EB-4A6D-957E-80627D752C52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781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>
            <a:lvl1pPr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>
            <a:lvl1pPr algn="r"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F43A27AC-480F-4B3D-A91F-B330B37464A1}" type="datetime1">
              <a:rPr lang="en-US"/>
              <a:pPr>
                <a:defRPr/>
              </a:pPr>
              <a:t>2/24/2014</a:t>
            </a:fld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b" anchorCtr="0" compatLnSpc="1">
            <a:prstTxWarp prst="textNoShape">
              <a:avLst/>
            </a:prstTxWarp>
          </a:bodyPr>
          <a:lstStyle>
            <a:lvl1pPr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038" tIns="45519" rIns="91038" bIns="45519" numCol="1" anchor="b" anchorCtr="0" compatLnSpc="1">
            <a:prstTxWarp prst="textNoShape">
              <a:avLst/>
            </a:prstTxWarp>
          </a:bodyPr>
          <a:lstStyle>
            <a:lvl1pPr algn="r" defTabSz="909638" eaLnBrk="0" hangingPunct="0">
              <a:defRPr>
                <a:latin typeface="Arial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83916C9-BD59-4533-B4B4-8A3C51909CF5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2316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charset="0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171450" indent="-171450">
              <a:defRPr/>
            </a:pPr>
            <a:endParaRPr lang="de-DE" dirty="0" smtClean="0">
              <a:latin typeface="Calibri" pitchFamily="34" charset="0"/>
              <a:ea typeface="ＭＳ Ｐゴシック" pitchFamily="34" charset="-128"/>
            </a:endParaRPr>
          </a:p>
          <a:p>
            <a:pPr>
              <a:defRPr/>
            </a:pPr>
            <a:endParaRPr lang="en-US" dirty="0" smtClean="0">
              <a:latin typeface="Calibri" pitchFamily="34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Title 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14"/>
          <p:cNvSpPr txBox="1">
            <a:spLocks noChangeArrowheads="1"/>
          </p:cNvSpPr>
          <p:nvPr userDrawn="1"/>
        </p:nvSpPr>
        <p:spPr bwMode="auto">
          <a:xfrm>
            <a:off x="250825" y="5300663"/>
            <a:ext cx="2663825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5100" algn="l"/>
              </a:tabLs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GB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Elisabeth NEUBAUER</a:t>
            </a:r>
            <a:endParaRPr lang="en-GB" sz="100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4" name="Text Box 16"/>
          <p:cNvSpPr txBox="1">
            <a:spLocks noChangeArrowheads="1"/>
          </p:cNvSpPr>
          <p:nvPr userDrawn="1"/>
        </p:nvSpPr>
        <p:spPr bwMode="auto">
          <a:xfrm>
            <a:off x="3059113" y="3284538"/>
            <a:ext cx="5761037" cy="11874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sz="2400" b="0" smtClean="0">
                <a:solidFill>
                  <a:srgbClr val="5F5F5F"/>
                </a:solidFill>
                <a:latin typeface="Verdana" pitchFamily="34" charset="0"/>
                <a:cs typeface="+mn-cs"/>
              </a:rPr>
              <a:t>The behaviour, transport and toxicity of nanoparticles in the aquatic environment</a:t>
            </a:r>
            <a:endParaRPr lang="de-DE" sz="2400" b="0" smtClean="0">
              <a:solidFill>
                <a:srgbClr val="5F5F5F"/>
              </a:solidFill>
              <a:latin typeface="Verdana" pitchFamily="34" charset="0"/>
              <a:cs typeface="+mn-cs"/>
            </a:endParaRPr>
          </a:p>
        </p:txBody>
      </p:sp>
      <p:sp>
        <p:nvSpPr>
          <p:cNvPr id="5" name="Rectangle 19"/>
          <p:cNvSpPr>
            <a:spLocks noChangeArrowheads="1"/>
          </p:cNvSpPr>
          <p:nvPr userDrawn="1"/>
        </p:nvSpPr>
        <p:spPr bwMode="auto">
          <a:xfrm>
            <a:off x="3059113" y="5300663"/>
            <a:ext cx="39497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800" b="0">
                <a:solidFill>
                  <a:srgbClr val="4D4D4D"/>
                </a:solidFill>
                <a:latin typeface="Verdana" pitchFamily="34" charset="0"/>
              </a:rPr>
              <a:t>Department of Environmental Geosciences - University of Vienna, Austria</a:t>
            </a:r>
          </a:p>
        </p:txBody>
      </p:sp>
      <p:sp>
        <p:nvSpPr>
          <p:cNvPr id="6" name="Rectangle 21"/>
          <p:cNvSpPr>
            <a:spLocks noChangeArrowheads="1"/>
          </p:cNvSpPr>
          <p:nvPr userDrawn="1"/>
        </p:nvSpPr>
        <p:spPr bwMode="auto">
          <a:xfrm>
            <a:off x="107950" y="2349500"/>
            <a:ext cx="1511300" cy="142875"/>
          </a:xfrm>
          <a:prstGeom prst="rect">
            <a:avLst/>
          </a:pr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7" name="Rectangle 22"/>
          <p:cNvSpPr>
            <a:spLocks noChangeArrowheads="1"/>
          </p:cNvSpPr>
          <p:nvPr userDrawn="1"/>
        </p:nvSpPr>
        <p:spPr bwMode="auto">
          <a:xfrm>
            <a:off x="6443663" y="2349500"/>
            <a:ext cx="2449512" cy="142875"/>
          </a:xfrm>
          <a:prstGeom prst="rect">
            <a:avLst/>
          </a:pr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</p:spTree>
    <p:extLst>
      <p:ext uri="{BB962C8B-B14F-4D97-AF65-F5344CB8AC3E}">
        <p14:creationId xmlns:p14="http://schemas.microsoft.com/office/powerpoint/2010/main" val="17103675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0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2407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1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8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78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9810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549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5518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67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586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92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533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  <a:prstGeom prst="rect">
            <a:avLst/>
          </a:prstGeo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  <a:prstGeom prst="rect">
            <a:avLst/>
          </a:prstGeo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  <a:prstGeom prst="rect">
            <a:avLst/>
          </a:prstGeo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66658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3901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077200" cy="369332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4289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_logo_mit_claim_c1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4763" y="455613"/>
            <a:ext cx="23177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52356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38025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0226" y="1584000"/>
            <a:ext cx="8077200" cy="4435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63778-A5D5-47B4-A1FA-AE0F97D58B40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1"/>
          </p:nvPr>
        </p:nvSpPr>
        <p:spPr>
          <a:xfrm>
            <a:off x="530225" y="6415088"/>
            <a:ext cx="1914525" cy="4429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E7995-7396-4701-B0C7-3968AD2CC40A}" type="datetime1">
              <a:rPr lang="de-DE"/>
              <a:pPr>
                <a:defRPr/>
              </a:pPr>
              <a:t>24.02.2014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393633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8077200" cy="381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1965600"/>
            <a:ext cx="8077200" cy="4323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A1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4E710-BDFD-43F5-8E9F-F06584299469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902B4-8B47-4749-9C27-B58F5455978C}" type="datetime1">
              <a:rPr lang="de-DE"/>
              <a:pPr>
                <a:defRPr/>
              </a:pPr>
              <a:t>24.02.2014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3404270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0224" y="1584000"/>
            <a:ext cx="3959225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1850" y="1584000"/>
            <a:ext cx="3962400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431DC-E7DB-43E5-A4A2-410EAA70E95F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832B-B24B-43B8-A4F4-BE5DB8678768}" type="datetime1">
              <a:rPr lang="de-DE"/>
              <a:pPr>
                <a:defRPr/>
              </a:pPr>
              <a:t>24.02.2014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393609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3967162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2268000"/>
            <a:ext cx="3967162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>
                <a:solidFill>
                  <a:srgbClr val="000A1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08400"/>
            <a:ext cx="3962400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268000"/>
            <a:ext cx="3962400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27529-AC99-4FC6-A997-1BFAEC8C97EE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8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4B9-391F-42CC-8002-115C5580E217}" type="datetime1">
              <a:rPr lang="de-DE"/>
              <a:pPr>
                <a:defRPr/>
              </a:pPr>
              <a:t>24.02.2014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7644835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0374" cy="702000"/>
          </a:xfrm>
        </p:spPr>
        <p:txBody>
          <a:bodyPr/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584000"/>
            <a:ext cx="5032375" cy="4428000"/>
          </a:xfrm>
        </p:spPr>
        <p:txBody>
          <a:bodyPr/>
          <a:lstStyle>
            <a:lvl1pPr>
              <a:defRPr sz="18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C2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0225" y="1584000"/>
            <a:ext cx="2935288" cy="4428000"/>
          </a:xfrm>
        </p:spPr>
        <p:txBody>
          <a:bodyPr/>
          <a:lstStyle>
            <a:lvl1pPr marL="0" indent="0">
              <a:buNone/>
              <a:defRPr sz="1400">
                <a:solidFill>
                  <a:srgbClr val="000C2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5EA4E-6FF3-456B-AC73-8D30EA1FE065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B503A-E086-47DD-A4B3-FB746F753C6A}" type="datetime1">
              <a:rPr lang="de-DE"/>
              <a:pPr>
                <a:defRPr/>
              </a:pPr>
              <a:t>24.02.2014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2884469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530224" y="900000"/>
            <a:ext cx="8074025" cy="5083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2691-F14E-483F-832B-6E29C686DA63}" type="slidenum">
              <a:rPr lang="de-DE"/>
              <a:pPr>
                <a:defRPr/>
              </a:pPr>
              <a:t>‹Nr.›</a:t>
            </a:fld>
            <a:endParaRPr lang="de-DE" sz="1400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EEE58-BC84-427C-AD68-E97F067889A9}" type="datetime1">
              <a:rPr lang="de-DE"/>
              <a:pPr>
                <a:defRPr/>
              </a:pPr>
              <a:t>24.02.2014</a:t>
            </a:fld>
            <a:endParaRPr lang="de-DE" sz="1400"/>
          </a:p>
        </p:txBody>
      </p:sp>
    </p:spTree>
    <p:extLst>
      <p:ext uri="{BB962C8B-B14F-4D97-AF65-F5344CB8AC3E}">
        <p14:creationId xmlns:p14="http://schemas.microsoft.com/office/powerpoint/2010/main" val="9911713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Title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9"/>
          <p:cNvSpPr>
            <a:spLocks noChangeArrowheads="1"/>
          </p:cNvSpPr>
          <p:nvPr/>
        </p:nvSpPr>
        <p:spPr bwMode="auto">
          <a:xfrm>
            <a:off x="2597150" y="5265738"/>
            <a:ext cx="39497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800" b="0" dirty="0">
                <a:solidFill>
                  <a:srgbClr val="4D4D4D"/>
                </a:solidFill>
                <a:latin typeface="Verdana" pitchFamily="34" charset="0"/>
              </a:rPr>
              <a:t>Department of Environmental Geosciences - University of Vienna, Austria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2362200"/>
            <a:ext cx="9144000" cy="1524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46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077200" cy="647700"/>
          </a:xfrm>
          <a:prstGeom prst="rect">
            <a:avLst/>
          </a:prstGeom>
        </p:spPr>
        <p:txBody>
          <a:bodyPr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500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11844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662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373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1759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00450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93072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57095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5739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0019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403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845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64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a_logo_mit_claim_c1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4763" y="455613"/>
            <a:ext cx="231775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011" name="Rectangle 27"/>
          <p:cNvSpPr>
            <a:spLocks noGrp="1" noChangeArrowheads="1"/>
          </p:cNvSpPr>
          <p:nvPr>
            <p:ph type="ctrTitle" sz="quarter"/>
          </p:nvPr>
        </p:nvSpPr>
        <p:spPr>
          <a:xfrm>
            <a:off x="522000" y="1728000"/>
            <a:ext cx="8077201" cy="1089025"/>
          </a:xfrm>
        </p:spPr>
        <p:txBody>
          <a:bodyPr anchor="b"/>
          <a:lstStyle>
            <a:lvl1pPr>
              <a:lnSpc>
                <a:spcPts val="4000"/>
              </a:lnSpc>
              <a:defRPr sz="400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AT" dirty="0"/>
          </a:p>
        </p:txBody>
      </p:sp>
      <p:sp>
        <p:nvSpPr>
          <p:cNvPr id="42012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530225" y="2844000"/>
            <a:ext cx="8074025" cy="1194600"/>
          </a:xfrm>
        </p:spPr>
        <p:txBody>
          <a:bodyPr/>
          <a:lstStyle>
            <a:lvl1pPr marL="0" indent="0">
              <a:buFont typeface="Wingdings" pitchFamily="-65" charset="2"/>
              <a:buNone/>
              <a:defRPr sz="2200">
                <a:solidFill>
                  <a:srgbClr val="7C8388"/>
                </a:solidFill>
              </a:defRPr>
            </a:lvl1pPr>
          </a:lstStyle>
          <a:p>
            <a:r>
              <a:rPr lang="de-DE" smtClean="0"/>
              <a:t>Formatvorlage des Untertitelmasters durch Klicken bearbeiten</a:t>
            </a:r>
            <a:endParaRPr lang="de-AT" dirty="0"/>
          </a:p>
        </p:txBody>
      </p:sp>
      <p:sp>
        <p:nvSpPr>
          <p:cNvPr id="5" name="Inhaltsplatzhalter 3"/>
          <p:cNvSpPr>
            <a:spLocks noGrp="1"/>
          </p:cNvSpPr>
          <p:nvPr>
            <p:ph sz="half" idx="2"/>
          </p:nvPr>
        </p:nvSpPr>
        <p:spPr>
          <a:xfrm>
            <a:off x="530225" y="4038600"/>
            <a:ext cx="8077200" cy="2250600"/>
          </a:xfrm>
        </p:spPr>
        <p:txBody>
          <a:bodyPr/>
          <a:lstStyle>
            <a:lvl1pPr>
              <a:buNone/>
              <a:defRPr sz="1800">
                <a:solidFill>
                  <a:srgbClr val="000A10"/>
                </a:solidFill>
              </a:defRPr>
            </a:lvl1pPr>
            <a:lvl2pPr>
              <a:defRPr sz="1800">
                <a:solidFill>
                  <a:srgbClr val="000A10"/>
                </a:solidFill>
              </a:defRPr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56639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3968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7" name="Untertitel 2"/>
          <p:cNvSpPr>
            <a:spLocks noGrp="1"/>
          </p:cNvSpPr>
          <p:nvPr>
            <p:ph type="subTitle" idx="1"/>
          </p:nvPr>
        </p:nvSpPr>
        <p:spPr>
          <a:xfrm>
            <a:off x="530225" y="1296000"/>
            <a:ext cx="8080375" cy="1828800"/>
          </a:xfrm>
        </p:spPr>
        <p:txBody>
          <a:bodyPr/>
          <a:lstStyle>
            <a:lvl1pPr marL="0" indent="0" algn="l">
              <a:buNone/>
              <a:defRPr>
                <a:solidFill>
                  <a:srgbClr val="7C8388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749909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0226" y="1584000"/>
            <a:ext cx="8077200" cy="4435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A63778-A5D5-47B4-A1FA-AE0F97D58B40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1"/>
          </p:nvPr>
        </p:nvSpPr>
        <p:spPr>
          <a:xfrm>
            <a:off x="530225" y="6415088"/>
            <a:ext cx="1914525" cy="4429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E7995-7396-4701-B0C7-3968AD2CC40A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7448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8077200" cy="38100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1965600"/>
            <a:ext cx="8077200" cy="4323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A1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4E710-BDFD-43F5-8E9F-F06584299469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D902B4-8B47-4749-9C27-B58F5455978C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8772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6" y="900000"/>
            <a:ext cx="8077200" cy="70167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0224" y="1584000"/>
            <a:ext cx="3959225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1850" y="1584000"/>
            <a:ext cx="3962400" cy="4435200"/>
          </a:xfrm>
        </p:spPr>
        <p:txBody>
          <a:bodyPr/>
          <a:lstStyle>
            <a:lvl1pPr>
              <a:defRPr sz="1600">
                <a:solidFill>
                  <a:srgbClr val="000C2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431DC-E7DB-43E5-A4A2-410EAA70E95F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A832B-B24B-43B8-A4F4-BE5DB8678768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9544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6977" cy="550200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30225" y="1508400"/>
            <a:ext cx="3967162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30225" y="2268000"/>
            <a:ext cx="3967162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>
                <a:solidFill>
                  <a:srgbClr val="000A1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08400"/>
            <a:ext cx="3962400" cy="639762"/>
          </a:xfrm>
        </p:spPr>
        <p:txBody>
          <a:bodyPr anchor="b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268000"/>
            <a:ext cx="3962400" cy="4017600"/>
          </a:xfrm>
        </p:spPr>
        <p:txBody>
          <a:bodyPr/>
          <a:lstStyle>
            <a:lvl1pPr>
              <a:defRPr sz="1600">
                <a:solidFill>
                  <a:srgbClr val="000A10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27529-AC99-4FC6-A997-1BFAEC8C97EE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8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44B9-391F-42CC-8002-115C5580E217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6764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0225" y="900000"/>
            <a:ext cx="8080374" cy="702000"/>
          </a:xfrm>
        </p:spPr>
        <p:txBody>
          <a:bodyPr/>
          <a:lstStyle>
            <a:lvl1pPr algn="l">
              <a:defRPr sz="2400" b="0">
                <a:solidFill>
                  <a:schemeClr val="accent4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1584000"/>
            <a:ext cx="5032375" cy="4428000"/>
          </a:xfrm>
        </p:spPr>
        <p:txBody>
          <a:bodyPr/>
          <a:lstStyle>
            <a:lvl1pPr>
              <a:defRPr sz="1800">
                <a:solidFill>
                  <a:srgbClr val="000A10"/>
                </a:solidFill>
              </a:defRPr>
            </a:lvl1pPr>
            <a:lvl2pPr>
              <a:defRPr sz="1600">
                <a:solidFill>
                  <a:srgbClr val="000C20"/>
                </a:solidFill>
              </a:defRPr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30225" y="1584000"/>
            <a:ext cx="2935288" cy="4428000"/>
          </a:xfrm>
        </p:spPr>
        <p:txBody>
          <a:bodyPr/>
          <a:lstStyle>
            <a:lvl1pPr marL="0" indent="0">
              <a:buNone/>
              <a:defRPr sz="1400">
                <a:solidFill>
                  <a:srgbClr val="000C2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5EA4E-6FF3-456B-AC73-8D30EA1FE065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6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B503A-E086-47DD-A4B3-FB746F753C6A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7639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530224" y="900000"/>
            <a:ext cx="8074025" cy="5083200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3" name="Rectangle 4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A82691-F14E-483F-832B-6E29C686DA63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 sz="1400">
              <a:solidFill>
                <a:srgbClr val="7C8388"/>
              </a:solidFill>
            </a:endParaRP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EEE58-BC84-427C-AD68-E97F067889A9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 sz="1400">
              <a:solidFill>
                <a:srgbClr val="7C8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2904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3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2.xml"/><Relationship Id="rId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9"/>
          <p:cNvSpPr txBox="1">
            <a:spLocks noChangeArrowheads="1"/>
          </p:cNvSpPr>
          <p:nvPr/>
        </p:nvSpPr>
        <p:spPr bwMode="auto">
          <a:xfrm>
            <a:off x="2987675" y="188913"/>
            <a:ext cx="6192838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Effekte und Verhalten von TiO</a:t>
            </a:r>
            <a:r>
              <a:rPr lang="de-DE" sz="1000" b="0" baseline="-2500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2</a:t>
            </a: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 Nanopartikeln in der aquatischen Umwelt </a:t>
            </a:r>
            <a:endParaRPr lang="en-GB" sz="1000" b="0" smtClean="0">
              <a:solidFill>
                <a:srgbClr val="C0C0C0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27" name="Picture 14" descr="Slid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 b="6557"/>
          <a:stretch>
            <a:fillRect/>
          </a:stretch>
        </p:blipFill>
        <p:spPr bwMode="auto">
          <a:xfrm>
            <a:off x="0" y="704850"/>
            <a:ext cx="9144000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0" descr="Slide 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98"/>
          <a:stretch>
            <a:fillRect/>
          </a:stretch>
        </p:blipFill>
        <p:spPr bwMode="auto">
          <a:xfrm>
            <a:off x="0" y="0"/>
            <a:ext cx="914400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030" name="Text Box 24"/>
          <p:cNvSpPr txBox="1">
            <a:spLocks noChangeArrowheads="1"/>
          </p:cNvSpPr>
          <p:nvPr/>
        </p:nvSpPr>
        <p:spPr bwMode="auto">
          <a:xfrm>
            <a:off x="0" y="6548438"/>
            <a:ext cx="9144000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035E33CF-FDE2-4C55-8512-17F2C87B1866}" type="slidenum">
              <a:rPr lang="de-DE" sz="1000" smtClean="0">
                <a:solidFill>
                  <a:srgbClr val="4D4D4D"/>
                </a:solidFill>
                <a:latin typeface="Verdana" pitchFamily="34" charset="0"/>
                <a:cs typeface="+mn-cs"/>
              </a:rPr>
              <a:pPr algn="r" eaLnBrk="1" hangingPunct="1">
                <a:spcBef>
                  <a:spcPct val="50000"/>
                </a:spcBef>
                <a:defRPr/>
              </a:pPr>
              <a:t>‹Nr.›</a:t>
            </a:fld>
            <a:r>
              <a:rPr lang="de-DE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 </a:t>
            </a:r>
            <a:endParaRPr lang="en-GB" sz="1000" b="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31" name="Picture 25" descr="logo EGS copy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524625"/>
            <a:ext cx="3270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89" r:id="rId2"/>
    <p:sldLayoutId id="2147483688" r:id="rId3"/>
    <p:sldLayoutId id="2147483687" r:id="rId4"/>
    <p:sldLayoutId id="2147483686" r:id="rId5"/>
    <p:sldLayoutId id="2147483685" r:id="rId6"/>
    <p:sldLayoutId id="2147483684" r:id="rId7"/>
    <p:sldLayoutId id="2147483683" r:id="rId8"/>
    <p:sldLayoutId id="2147483682" r:id="rId9"/>
    <p:sldLayoutId id="2147483681" r:id="rId10"/>
    <p:sldLayoutId id="2147483680" r:id="rId11"/>
    <p:sldLayoutId id="2147483679" r:id="rId12"/>
    <p:sldLayoutId id="2147483678" r:id="rId13"/>
    <p:sldLayoutId id="2147483692" r:id="rId14"/>
    <p:sldLayoutId id="2147483694" r:id="rId15"/>
    <p:sldLayoutId id="2147483705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416675"/>
            <a:ext cx="1824037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4CCCE2CC-2EEA-4159-B43A-B7C61837C4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75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415088"/>
            <a:ext cx="1905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D08EACB4-A3C5-4E30-AF54-5931623C1E43}" type="datetime1">
              <a:rPr lang="de-DE"/>
              <a:pPr>
                <a:defRPr/>
              </a:pPr>
              <a:t>24.02.2014</a:t>
            </a:fld>
            <a:endParaRPr lang="de-DE"/>
          </a:p>
        </p:txBody>
      </p:sp>
      <p:sp>
        <p:nvSpPr>
          <p:cNvPr id="1028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530225" y="900113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</a:p>
        </p:txBody>
      </p:sp>
      <p:sp>
        <p:nvSpPr>
          <p:cNvPr id="1029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0225" y="1584325"/>
            <a:ext cx="8077200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pic>
        <p:nvPicPr>
          <p:cNvPr id="1030" name="Picture 1031" descr="a_logo_ohne_claim_c1_rgb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19925" y="228600"/>
            <a:ext cx="16208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31" name="Gerade Verbindung 12"/>
          <p:cNvCxnSpPr>
            <a:cxnSpLocks noChangeShapeType="1"/>
          </p:cNvCxnSpPr>
          <p:nvPr/>
        </p:nvCxnSpPr>
        <p:spPr bwMode="auto">
          <a:xfrm>
            <a:off x="4516438" y="427038"/>
            <a:ext cx="822325" cy="8223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459831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+mj-lt"/>
          <a:ea typeface="ＭＳ Ｐゴシック" pitchFamily="34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90B1A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+mn-lt"/>
          <a:ea typeface="Geneva" pitchFamily="-107" charset="-128"/>
          <a:cs typeface="Geneva" pitchFamily="-107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Box 9"/>
          <p:cNvSpPr txBox="1">
            <a:spLocks noChangeArrowheads="1"/>
          </p:cNvSpPr>
          <p:nvPr/>
        </p:nvSpPr>
        <p:spPr bwMode="auto">
          <a:xfrm>
            <a:off x="2987675" y="188913"/>
            <a:ext cx="6192838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Effekte und Verhalten von TiO</a:t>
            </a:r>
            <a:r>
              <a:rPr lang="de-DE" sz="1000" b="0" baseline="-2500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2</a:t>
            </a:r>
            <a:r>
              <a:rPr lang="de-DE" sz="1000" b="0" smtClean="0">
                <a:solidFill>
                  <a:srgbClr val="C0C0C0"/>
                </a:solidFill>
                <a:latin typeface="Verdana" pitchFamily="34" charset="0"/>
                <a:cs typeface="+mn-cs"/>
              </a:rPr>
              <a:t> Nanopartikeln in der aquatischen Umwelt </a:t>
            </a:r>
            <a:endParaRPr lang="en-GB" sz="1000" b="0" smtClean="0">
              <a:solidFill>
                <a:srgbClr val="C0C0C0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27" name="Picture 14" descr="Slid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57" b="6557"/>
          <a:stretch>
            <a:fillRect/>
          </a:stretch>
        </p:blipFill>
        <p:spPr bwMode="auto">
          <a:xfrm>
            <a:off x="0" y="704850"/>
            <a:ext cx="9144000" cy="622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0" descr="Slid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98"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9" name="Rectangle 23"/>
          <p:cNvSpPr>
            <a:spLocks noChangeArrowheads="1"/>
          </p:cNvSpPr>
          <p:nvPr/>
        </p:nvSpPr>
        <p:spPr bwMode="auto">
          <a:xfrm>
            <a:off x="0" y="6524625"/>
            <a:ext cx="9144000" cy="333375"/>
          </a:xfrm>
          <a:prstGeom prst="rect">
            <a:avLst/>
          </a:prstGeom>
          <a:solidFill>
            <a:srgbClr val="DDDDD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030" name="Text Box 24"/>
          <p:cNvSpPr txBox="1">
            <a:spLocks noChangeArrowheads="1"/>
          </p:cNvSpPr>
          <p:nvPr/>
        </p:nvSpPr>
        <p:spPr bwMode="auto">
          <a:xfrm>
            <a:off x="0" y="6548438"/>
            <a:ext cx="9144000" cy="2444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1C538540-B1A1-4C52-938D-935C28787F5A}" type="slidenum">
              <a:rPr lang="de-DE" sz="1000" smtClean="0">
                <a:solidFill>
                  <a:srgbClr val="4D4D4D"/>
                </a:solidFill>
                <a:latin typeface="Verdana" pitchFamily="34" charset="0"/>
                <a:cs typeface="+mn-cs"/>
              </a:rPr>
              <a:pPr algn="r" eaLnBrk="1" hangingPunct="1">
                <a:spcBef>
                  <a:spcPct val="50000"/>
                </a:spcBef>
                <a:defRPr/>
              </a:pPr>
              <a:t>‹Nr.›</a:t>
            </a:fld>
            <a:r>
              <a:rPr lang="de-DE" sz="1000" b="0" smtClean="0">
                <a:solidFill>
                  <a:srgbClr val="4D4D4D"/>
                </a:solidFill>
                <a:latin typeface="Verdana" pitchFamily="34" charset="0"/>
                <a:cs typeface="+mn-cs"/>
              </a:rPr>
              <a:t> </a:t>
            </a:r>
            <a:endParaRPr lang="en-GB" sz="1000" b="0" smtClean="0">
              <a:solidFill>
                <a:srgbClr val="4D4D4D"/>
              </a:solidFill>
              <a:latin typeface="Verdana" pitchFamily="34" charset="0"/>
              <a:cs typeface="+mn-cs"/>
            </a:endParaRPr>
          </a:p>
        </p:txBody>
      </p:sp>
      <p:pic>
        <p:nvPicPr>
          <p:cNvPr id="1031" name="Picture 25" descr="logo EGS copy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6524625"/>
            <a:ext cx="3270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6235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  <a:cs typeface="ＭＳ Ｐゴシック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Rectangle 4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6563" y="6416675"/>
            <a:ext cx="1824037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4CCCE2CC-2EEA-4159-B43A-B7C61837C491}" type="slidenum">
              <a:rPr lang="de-DE">
                <a:solidFill>
                  <a:srgbClr val="7C8388"/>
                </a:solidFill>
              </a:rPr>
              <a:pPr>
                <a:defRPr/>
              </a:pPr>
              <a:t>‹Nr.›</a:t>
            </a:fld>
            <a:endParaRPr lang="de-DE">
              <a:solidFill>
                <a:srgbClr val="7C8388"/>
              </a:solidFill>
            </a:endParaRPr>
          </a:p>
        </p:txBody>
      </p:sp>
      <p:sp>
        <p:nvSpPr>
          <p:cNvPr id="1075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9750" y="6415088"/>
            <a:ext cx="19050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900">
                <a:solidFill>
                  <a:schemeClr val="accent2"/>
                </a:solidFill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D08EACB4-A3C5-4E30-AF54-5931623C1E43}" type="datetime1">
              <a:rPr lang="de-DE">
                <a:solidFill>
                  <a:srgbClr val="7C8388"/>
                </a:solidFill>
              </a:rPr>
              <a:pPr>
                <a:defRPr/>
              </a:pPr>
              <a:t>24.02.2014</a:t>
            </a:fld>
            <a:endParaRPr lang="de-DE">
              <a:solidFill>
                <a:srgbClr val="7C8388"/>
              </a:solidFill>
            </a:endParaRPr>
          </a:p>
        </p:txBody>
      </p:sp>
      <p:sp>
        <p:nvSpPr>
          <p:cNvPr id="1028" name="Rectangle 52"/>
          <p:cNvSpPr>
            <a:spLocks noGrp="1" noChangeArrowheads="1"/>
          </p:cNvSpPr>
          <p:nvPr>
            <p:ph type="title"/>
          </p:nvPr>
        </p:nvSpPr>
        <p:spPr bwMode="auto">
          <a:xfrm>
            <a:off x="530225" y="900113"/>
            <a:ext cx="807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Mastertitelformat bearbeiten</a:t>
            </a:r>
          </a:p>
        </p:txBody>
      </p:sp>
      <p:sp>
        <p:nvSpPr>
          <p:cNvPr id="1029" name="Rectangle 5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0225" y="1584325"/>
            <a:ext cx="8077200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Mastertextformat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pic>
        <p:nvPicPr>
          <p:cNvPr id="1030" name="Picture 1031" descr="a_logo_ohne_claim_c1_rgb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19925" y="228600"/>
            <a:ext cx="1620838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31" name="Gerade Verbindung 12"/>
          <p:cNvCxnSpPr>
            <a:cxnSpLocks noChangeShapeType="1"/>
          </p:cNvCxnSpPr>
          <p:nvPr/>
        </p:nvCxnSpPr>
        <p:spPr bwMode="auto">
          <a:xfrm>
            <a:off x="4516438" y="427038"/>
            <a:ext cx="822325" cy="822325"/>
          </a:xfrm>
          <a:prstGeom prst="line">
            <a:avLst/>
          </a:prstGeom>
          <a:noFill/>
          <a:ln w="9525">
            <a:noFill/>
            <a:round/>
            <a:headEnd/>
            <a:tailEnd/>
          </a:ln>
        </p:spPr>
      </p:cxnSp>
    </p:spTree>
    <p:extLst>
      <p:ext uri="{BB962C8B-B14F-4D97-AF65-F5344CB8AC3E}">
        <p14:creationId xmlns:p14="http://schemas.microsoft.com/office/powerpoint/2010/main" val="895520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+mj-lt"/>
          <a:ea typeface="ＭＳ Ｐゴシック" pitchFamily="34" charset="-128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2pPr>
      <a:lvl3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3pPr>
      <a:lvl4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4pPr>
      <a:lvl5pPr algn="l" rtl="0" fontAlgn="base">
        <a:spcBef>
          <a:spcPct val="0"/>
        </a:spcBef>
        <a:spcAft>
          <a:spcPct val="0"/>
        </a:spcAft>
        <a:defRPr sz="2400">
          <a:solidFill>
            <a:srgbClr val="790B1A"/>
          </a:solidFill>
          <a:latin typeface="Arial" pitchFamily="-65" charset="0"/>
          <a:ea typeface="ＭＳ Ｐゴシック" pitchFamily="34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A6173B"/>
          </a:solidFill>
          <a:latin typeface="Arial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790B1A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>
          <a:solidFill>
            <a:schemeClr val="tx2"/>
          </a:solidFill>
          <a:latin typeface="+mn-lt"/>
          <a:ea typeface="ＭＳ Ｐゴシック" pitchFamily="34" charset="-128"/>
          <a:cs typeface="ＭＳ Ｐゴシック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>
          <a:solidFill>
            <a:schemeClr val="tx2"/>
          </a:solidFill>
          <a:latin typeface="+mn-lt"/>
          <a:ea typeface="Geneva" pitchFamily="-107" charset="-128"/>
          <a:cs typeface="Geneva" pitchFamily="-107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2"/>
          </a:solidFill>
          <a:latin typeface="+mn-lt"/>
          <a:ea typeface="Geneva" pitchFamily="-107" charset="-128"/>
          <a:cs typeface="Genev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pic>
        <p:nvPicPr>
          <p:cNvPr id="17412" name="Picture 11" descr="Title "/>
          <p:cNvPicPr>
            <a:picLocks noChangeAspect="1" noChangeArrowheads="1"/>
          </p:cNvPicPr>
          <p:nvPr/>
        </p:nvPicPr>
        <p:blipFill>
          <a:blip r:embed="rId3" cstate="print"/>
          <a:srcRect t="6229"/>
          <a:stretch>
            <a:fillRect/>
          </a:stretch>
        </p:blipFill>
        <p:spPr bwMode="auto">
          <a:xfrm>
            <a:off x="0" y="47625"/>
            <a:ext cx="9144000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5" name="Text Box 27"/>
          <p:cNvSpPr txBox="1">
            <a:spLocks noChangeArrowheads="1"/>
          </p:cNvSpPr>
          <p:nvPr/>
        </p:nvSpPr>
        <p:spPr bwMode="auto">
          <a:xfrm>
            <a:off x="3352800" y="2559050"/>
            <a:ext cx="5410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de-DE" sz="2400" b="0" dirty="0">
                <a:ea typeface="ＭＳ Ｐゴシック" pitchFamily="1" charset="-128"/>
                <a:cs typeface="+mn-cs"/>
              </a:rPr>
              <a:t>Transportverhalten von nullwertigen Nanoeisenpartikeln in porösen </a:t>
            </a:r>
            <a:r>
              <a:rPr lang="de-DE" sz="2400" b="0" dirty="0" smtClean="0">
                <a:ea typeface="ＭＳ Ｐゴシック" pitchFamily="1" charset="-128"/>
                <a:cs typeface="+mn-cs"/>
              </a:rPr>
              <a:t>Medien</a:t>
            </a:r>
          </a:p>
          <a:p>
            <a:pPr>
              <a:defRPr/>
            </a:pPr>
            <a:endParaRPr lang="de-DE" sz="2400" b="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ea typeface="ＭＳ Ｐゴシック" pitchFamily="1" charset="-128"/>
              <a:cs typeface="+mn-cs"/>
            </a:endParaRPr>
          </a:p>
          <a:p>
            <a:pPr>
              <a:defRPr/>
            </a:pPr>
            <a:r>
              <a:rPr lang="de-DE" sz="2400" b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1" charset="-128"/>
                <a:cs typeface="+mn-cs"/>
              </a:rPr>
              <a:t>Projekt NanoSan</a:t>
            </a:r>
          </a:p>
          <a:p>
            <a:pPr>
              <a:defRPr/>
            </a:pPr>
            <a:r>
              <a:rPr lang="de-DE" sz="2400" b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ea typeface="ＭＳ Ｐゴシック" pitchFamily="1" charset="-128"/>
                <a:cs typeface="+mn-cs"/>
              </a:rPr>
              <a:t>Arbeitspaket 2</a:t>
            </a:r>
            <a:endParaRPr lang="fr-FR" sz="2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414" name="Rectangle 12"/>
          <p:cNvSpPr>
            <a:spLocks noChangeArrowheads="1"/>
          </p:cNvSpPr>
          <p:nvPr/>
        </p:nvSpPr>
        <p:spPr bwMode="auto">
          <a:xfrm>
            <a:off x="76200" y="2771775"/>
            <a:ext cx="29718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dirty="0" smtClean="0">
                <a:solidFill>
                  <a:srgbClr val="000000"/>
                </a:solidFill>
              </a:rPr>
              <a:t>Susanne </a:t>
            </a:r>
            <a:r>
              <a:rPr lang="en-GB" sz="2000" dirty="0" err="1">
                <a:solidFill>
                  <a:srgbClr val="000000"/>
                </a:solidFill>
              </a:rPr>
              <a:t>Laumann</a:t>
            </a:r>
            <a:endParaRPr lang="en-GB" sz="2000" dirty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endParaRPr lang="en-GB" sz="2000" b="0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r>
              <a:rPr lang="en-GB" sz="2000" b="0" dirty="0" err="1" smtClean="0">
                <a:solidFill>
                  <a:srgbClr val="000000"/>
                </a:solidFill>
              </a:rPr>
              <a:t>Vesna</a:t>
            </a:r>
            <a:r>
              <a:rPr lang="en-GB" sz="2000" b="0" dirty="0" smtClean="0">
                <a:solidFill>
                  <a:srgbClr val="000000"/>
                </a:solidFill>
              </a:rPr>
              <a:t> </a:t>
            </a:r>
            <a:r>
              <a:rPr lang="en-GB" sz="2000" b="0" dirty="0" err="1" smtClean="0">
                <a:solidFill>
                  <a:srgbClr val="000000"/>
                </a:solidFill>
              </a:rPr>
              <a:t>Micić</a:t>
            </a:r>
            <a:endParaRPr lang="en-GB" sz="2000" b="0" dirty="0" smtClean="0">
              <a:solidFill>
                <a:srgbClr val="000000"/>
              </a:solidFill>
            </a:endParaRPr>
          </a:p>
          <a:p>
            <a:pPr>
              <a:spcBef>
                <a:spcPts val="0"/>
              </a:spcBef>
            </a:pPr>
            <a:r>
              <a:rPr lang="en-GB" sz="2000" b="0" dirty="0" err="1" smtClean="0">
                <a:solidFill>
                  <a:srgbClr val="000000"/>
                </a:solidFill>
              </a:rPr>
              <a:t>Thilo</a:t>
            </a:r>
            <a:r>
              <a:rPr lang="en-GB" sz="2000" b="0" dirty="0" smtClean="0">
                <a:solidFill>
                  <a:srgbClr val="000000"/>
                </a:solidFill>
              </a:rPr>
              <a:t> Hofmann</a:t>
            </a:r>
          </a:p>
          <a:p>
            <a:pPr>
              <a:spcBef>
                <a:spcPts val="0"/>
              </a:spcBef>
            </a:pPr>
            <a:endParaRPr lang="en-GB" sz="20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70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193675" y="845716"/>
            <a:ext cx="8836025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400" b="0" dirty="0" smtClean="0"/>
              <a:t>Untersuchung </a:t>
            </a:r>
            <a:r>
              <a:rPr lang="de-DE" sz="2400" b="0" dirty="0"/>
              <a:t>der Transporteigenschaften von </a:t>
            </a:r>
            <a:r>
              <a:rPr lang="de-DE" sz="2400" b="0" dirty="0" smtClean="0"/>
              <a:t>Nanoeisen im Untergrund in Abhängigkeit von</a:t>
            </a:r>
          </a:p>
          <a:p>
            <a:pPr marL="342900" indent="-342900">
              <a:buFont typeface="Arial" pitchFamily="34" charset="0"/>
              <a:buChar char="•"/>
            </a:pPr>
            <a:endParaRPr lang="de-DE" sz="2400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DE" sz="2200" b="0" dirty="0" smtClean="0"/>
              <a:t>den verwendeten Partikeln </a:t>
            </a:r>
            <a:r>
              <a:rPr lang="de-DE" sz="1600" b="0" dirty="0" smtClean="0"/>
              <a:t>(Nanofer 25S, Kompositpartikel AP1)</a:t>
            </a:r>
            <a:endParaRPr lang="de-DE" sz="2200" b="0" dirty="0" smtClean="0"/>
          </a:p>
          <a:p>
            <a:pPr marL="342900" indent="-342900">
              <a:buFont typeface="Arial" pitchFamily="34" charset="0"/>
              <a:buChar char="•"/>
            </a:pPr>
            <a:endParaRPr lang="de-DE" sz="2200" b="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DE" sz="2200" b="0" dirty="0" smtClean="0"/>
              <a:t>der Injektionsgeschwindigkeit</a:t>
            </a:r>
          </a:p>
          <a:p>
            <a:pPr marL="342900" indent="-342900">
              <a:buFont typeface="Arial" pitchFamily="34" charset="0"/>
              <a:buChar char="•"/>
            </a:pPr>
            <a:endParaRPr lang="de-DE" sz="2200" b="0" dirty="0"/>
          </a:p>
          <a:p>
            <a:pPr marL="342900" indent="-342900">
              <a:buFont typeface="Arial" pitchFamily="34" charset="0"/>
              <a:buChar char="•"/>
            </a:pPr>
            <a:r>
              <a:rPr lang="de-DE" sz="2200" dirty="0"/>
              <a:t>dem </a:t>
            </a:r>
            <a:r>
              <a:rPr lang="de-DE" sz="2200" dirty="0" smtClean="0"/>
              <a:t>Aquifermaterial </a:t>
            </a:r>
            <a:r>
              <a:rPr lang="de-DE" sz="1600" dirty="0" smtClean="0"/>
              <a:t>(Ladungsheterogenitäten)</a:t>
            </a:r>
            <a:endParaRPr lang="de-DE" sz="2200" dirty="0" smtClean="0"/>
          </a:p>
          <a:p>
            <a:pPr marL="342900" indent="-342900">
              <a:buFont typeface="Arial" pitchFamily="34" charset="0"/>
              <a:buChar char="•"/>
            </a:pPr>
            <a:endParaRPr lang="de-DE" sz="2200" dirty="0"/>
          </a:p>
          <a:p>
            <a:pPr marL="342900" indent="-342900">
              <a:buFont typeface="Arial" pitchFamily="34" charset="0"/>
              <a:buChar char="•"/>
            </a:pPr>
            <a:r>
              <a:rPr lang="de-DE" sz="2200" dirty="0" smtClean="0"/>
              <a:t>der Coinjektion von Polyelektrolyten </a:t>
            </a:r>
            <a:r>
              <a:rPr lang="de-DE" sz="1600" dirty="0" smtClean="0"/>
              <a:t>(Modifikation des Aquifermaterials)</a:t>
            </a:r>
          </a:p>
          <a:p>
            <a:pPr marL="342900" indent="-342900">
              <a:buFont typeface="Arial" pitchFamily="34" charset="0"/>
              <a:buChar char="•"/>
            </a:pPr>
            <a:endParaRPr lang="de-DE" sz="1800" dirty="0" smtClean="0"/>
          </a:p>
          <a:p>
            <a:pPr marL="342900" indent="-342900">
              <a:buFont typeface="Arial" pitchFamily="34" charset="0"/>
              <a:buChar char="•"/>
            </a:pPr>
            <a:r>
              <a:rPr lang="de-DE" sz="2200" dirty="0" smtClean="0"/>
              <a:t>der </a:t>
            </a:r>
            <a:r>
              <a:rPr lang="de-DE" sz="2200" dirty="0"/>
              <a:t>Wasserchemie </a:t>
            </a:r>
            <a:r>
              <a:rPr lang="de-DE" sz="1600" dirty="0"/>
              <a:t>(Calciumkonzentration)</a:t>
            </a:r>
          </a:p>
          <a:p>
            <a:pPr marL="342900" indent="-342900">
              <a:buFont typeface="Arial" pitchFamily="34" charset="0"/>
              <a:buChar char="•"/>
            </a:pPr>
            <a:endParaRPr lang="de-DE" sz="1800" b="0" dirty="0" smtClean="0"/>
          </a:p>
        </p:txBody>
      </p: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40396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Ziele des Arbeitspaketes 2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358848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Verwendete Materialien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190500" y="1083590"/>
            <a:ext cx="8950325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200" dirty="0" smtClean="0"/>
              <a:t>Eisenpartikel</a:t>
            </a:r>
          </a:p>
          <a:p>
            <a:r>
              <a:rPr lang="de-DE" sz="2200" b="0" dirty="0" smtClean="0"/>
              <a:t>Nanofer 25S</a:t>
            </a:r>
            <a:r>
              <a:rPr lang="de-DE" sz="2200" b="0" dirty="0"/>
              <a:t> </a:t>
            </a:r>
            <a:r>
              <a:rPr lang="de-DE" sz="2000" b="0" dirty="0" smtClean="0"/>
              <a:t>(NANO IRON, </a:t>
            </a:r>
            <a:r>
              <a:rPr lang="de-DE" sz="2000" b="0" dirty="0" err="1" smtClean="0"/>
              <a:t>s.r.o</a:t>
            </a:r>
            <a:r>
              <a:rPr lang="de-DE" sz="2000" b="0" dirty="0" smtClean="0"/>
              <a:t>, CZ)</a:t>
            </a:r>
            <a:endParaRPr lang="de-DE" sz="2000" b="0" dirty="0"/>
          </a:p>
          <a:p>
            <a:r>
              <a:rPr lang="de-DE" sz="2200" b="0" dirty="0" smtClean="0"/>
              <a:t>Kompositpartikel, Arbeitspaket 1</a:t>
            </a:r>
          </a:p>
          <a:p>
            <a:endParaRPr lang="de-DE" sz="2200" b="0" dirty="0"/>
          </a:p>
          <a:p>
            <a:endParaRPr lang="de-DE" sz="2200" b="0" dirty="0" smtClean="0"/>
          </a:p>
          <a:p>
            <a:endParaRPr lang="de-DE" sz="2200" b="0" dirty="0" smtClean="0"/>
          </a:p>
          <a:p>
            <a:r>
              <a:rPr lang="de-DE" sz="2200" dirty="0" smtClean="0"/>
              <a:t>Packmaterial</a:t>
            </a:r>
          </a:p>
          <a:p>
            <a:r>
              <a:rPr lang="de-DE" sz="2200" b="0" dirty="0" smtClean="0"/>
              <a:t>Quarzsand, Carbonatsand</a:t>
            </a:r>
          </a:p>
          <a:p>
            <a:endParaRPr lang="de-DE" sz="2200" b="0" dirty="0"/>
          </a:p>
          <a:p>
            <a:endParaRPr lang="de-DE" sz="2200" b="0" dirty="0" smtClean="0"/>
          </a:p>
          <a:p>
            <a:endParaRPr lang="de-DE" sz="2200" b="0" dirty="0" smtClean="0"/>
          </a:p>
          <a:p>
            <a:r>
              <a:rPr lang="de-DE" sz="2200" dirty="0" smtClean="0"/>
              <a:t>Polyelektrolyte</a:t>
            </a:r>
          </a:p>
          <a:p>
            <a:r>
              <a:rPr lang="de-DE" sz="2200" b="0" dirty="0" smtClean="0"/>
              <a:t>Natürliches organisches Material, Huminsäure,</a:t>
            </a:r>
          </a:p>
          <a:p>
            <a:r>
              <a:rPr lang="de-DE" sz="2200" b="0" dirty="0" smtClean="0"/>
              <a:t>Carboxymethylcellulose, Ligninsulfonat</a:t>
            </a:r>
          </a:p>
          <a:p>
            <a:endParaRPr lang="de-DE" sz="2200" b="0" dirty="0"/>
          </a:p>
          <a:p>
            <a:endParaRPr lang="en-US" sz="2400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720" y="1165317"/>
            <a:ext cx="1452244" cy="1089101"/>
          </a:xfrm>
          <a:prstGeom prst="rect">
            <a:avLst/>
          </a:prstGeom>
        </p:spPr>
      </p:pic>
      <p:pic>
        <p:nvPicPr>
          <p:cNvPr id="13" name="Grafik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12" t="64342"/>
          <a:stretch>
            <a:fillRect/>
          </a:stretch>
        </p:blipFill>
        <p:spPr bwMode="auto">
          <a:xfrm>
            <a:off x="7232639" y="4500782"/>
            <a:ext cx="1457325" cy="155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659" y="2986379"/>
            <a:ext cx="1623284" cy="954548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344" y="2986379"/>
            <a:ext cx="1615268" cy="954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9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388119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Partikelcharakterisierung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190499" y="865921"/>
            <a:ext cx="8953501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dirty="0" smtClean="0"/>
              <a:t>Nanofer 25S</a:t>
            </a:r>
            <a:endParaRPr lang="en-US" sz="2000" dirty="0" smtClean="0"/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de-DE" sz="2000" b="0" dirty="0"/>
              <a:t>Polyacrylsäurecoating </a:t>
            </a:r>
            <a:r>
              <a:rPr lang="de-DE" sz="2000" b="0" dirty="0" smtClean="0"/>
              <a:t>→ stark negativ geladen</a:t>
            </a:r>
            <a:endParaRPr lang="en-US" sz="2000" b="0" dirty="0" smtClean="0"/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en-US" sz="2000" b="0" dirty="0" err="1" smtClean="0"/>
              <a:t>polydisperses</a:t>
            </a:r>
            <a:r>
              <a:rPr lang="en-US" sz="2000" b="0" dirty="0" smtClean="0"/>
              <a:t> System, </a:t>
            </a:r>
            <a:r>
              <a:rPr lang="en-US" sz="2000" b="0" dirty="0" err="1" smtClean="0"/>
              <a:t>breite</a:t>
            </a:r>
            <a:r>
              <a:rPr lang="en-US" sz="2000" b="0" dirty="0" smtClean="0"/>
              <a:t> </a:t>
            </a:r>
            <a:r>
              <a:rPr lang="en-US" sz="2000" b="0" dirty="0" err="1" smtClean="0"/>
              <a:t>Größenverteilung</a:t>
            </a:r>
            <a:r>
              <a:rPr lang="en-US" sz="2000" b="0" dirty="0" smtClean="0"/>
              <a:t>, ~1 µm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de-DE" sz="2000" b="0" dirty="0" smtClean="0"/>
              <a:t>Calciumkonzentration ↑ → Partikelgröße ↑, Sedimentation ↑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r>
              <a:rPr lang="de-DE" sz="2000" b="0" dirty="0" smtClean="0"/>
              <a:t>Calcium + Polyelektrolyt </a:t>
            </a:r>
            <a:r>
              <a:rPr lang="de-DE" sz="2000" b="0" dirty="0"/>
              <a:t>→ </a:t>
            </a:r>
            <a:r>
              <a:rPr lang="de-DE" sz="2000" b="0" dirty="0" smtClean="0"/>
              <a:t>Partikelgröße ~1 µm</a:t>
            </a:r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endParaRPr lang="de-DE" sz="2000" b="0" dirty="0" smtClean="0"/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endParaRPr lang="de-DE" sz="2000" b="0" dirty="0" smtClean="0"/>
          </a:p>
          <a:p>
            <a:pPr marL="342900" indent="-342900">
              <a:spcBef>
                <a:spcPts val="600"/>
              </a:spcBef>
              <a:buFont typeface="Arial" pitchFamily="34" charset="0"/>
              <a:buChar char="•"/>
            </a:pPr>
            <a:endParaRPr lang="de-DE" sz="2000" b="0" dirty="0"/>
          </a:p>
          <a:p>
            <a:pPr>
              <a:spcBef>
                <a:spcPts val="600"/>
              </a:spcBef>
            </a:pPr>
            <a:r>
              <a:rPr lang="de-DE" sz="2000" dirty="0" smtClean="0"/>
              <a:t>Kompositpartikel AP1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0" dirty="0" smtClean="0"/>
              <a:t>Partikelgrößen in Suspension &gt; 200 µm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0" dirty="0" smtClean="0"/>
              <a:t>schnelle Aggregation und Sedimentation, nur in hochviskoser </a:t>
            </a:r>
            <a:r>
              <a:rPr lang="de-DE" sz="2000" b="0" dirty="0" err="1" smtClean="0"/>
              <a:t>Xanthanlösung</a:t>
            </a:r>
            <a:r>
              <a:rPr lang="de-DE" sz="2000" b="0" dirty="0" smtClean="0"/>
              <a:t> </a:t>
            </a:r>
            <a:r>
              <a:rPr lang="de-DE" sz="2000" b="0" dirty="0" err="1" smtClean="0"/>
              <a:t>stabilisierbar</a:t>
            </a:r>
            <a:endParaRPr lang="de-DE" sz="2000" b="0" dirty="0" smtClean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de-DE" sz="2000" b="0" dirty="0"/>
          </a:p>
          <a:p>
            <a:pPr>
              <a:spcBef>
                <a:spcPts val="600"/>
              </a:spcBef>
            </a:pPr>
            <a:r>
              <a:rPr lang="de-DE" sz="2000" b="0" dirty="0" smtClean="0"/>
              <a:t>	</a:t>
            </a:r>
            <a:r>
              <a:rPr lang="de-DE" sz="2000" dirty="0" smtClean="0">
                <a:solidFill>
                  <a:srgbClr val="FF0000"/>
                </a:solidFill>
              </a:rPr>
              <a:t>→ nicht transportierbar!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755" y="1083590"/>
            <a:ext cx="1371600" cy="1028623"/>
          </a:xfrm>
          <a:prstGeom prst="rect">
            <a:avLst/>
          </a:prstGeom>
        </p:spPr>
      </p:pic>
      <p:pic>
        <p:nvPicPr>
          <p:cNvPr id="17" name="Picture 65"/>
          <p:cNvPicPr>
            <a:picLocks noChangeAspect="1"/>
          </p:cNvPicPr>
          <p:nvPr/>
        </p:nvPicPr>
        <p:blipFill>
          <a:blip r:embed="rId4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846" y="4177207"/>
            <a:ext cx="1176509" cy="108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Gerade Verbindung 7"/>
          <p:cNvCxnSpPr/>
          <p:nvPr/>
        </p:nvCxnSpPr>
        <p:spPr>
          <a:xfrm>
            <a:off x="311523" y="3632449"/>
            <a:ext cx="836493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29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7"/>
          <a:stretch/>
        </p:blipFill>
        <p:spPr>
          <a:xfrm>
            <a:off x="1268306" y="1214554"/>
            <a:ext cx="6363496" cy="4634499"/>
          </a:xfrm>
          <a:prstGeom prst="rect">
            <a:avLst/>
          </a:prstGeom>
        </p:spPr>
      </p:pic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4669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Packmaterialcharakterisierung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1335541" y="5885074"/>
            <a:ext cx="6768752" cy="1008112"/>
          </a:xfrm>
          <a:prstGeom prst="rect">
            <a:avLst/>
          </a:prstGeom>
        </p:spPr>
        <p:txBody>
          <a:bodyPr vert="horz" wrap="square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+mn-lt"/>
              </a:rPr>
              <a:t>Quarzsand (QS):</a:t>
            </a:r>
            <a:r>
              <a:rPr lang="de-DE" sz="2000" dirty="0" smtClean="0">
                <a:solidFill>
                  <a:schemeClr val="tx1"/>
                </a:solidFill>
                <a:latin typeface="+mn-lt"/>
              </a:rPr>
              <a:t> stark negativ geladen</a:t>
            </a:r>
          </a:p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+mn-lt"/>
              </a:rPr>
              <a:t>Carbonatsand (CS): </a:t>
            </a:r>
            <a:r>
              <a:rPr lang="de-DE" sz="2000" dirty="0" smtClean="0">
                <a:solidFill>
                  <a:schemeClr val="tx1"/>
                </a:solidFill>
                <a:latin typeface="+mn-lt"/>
              </a:rPr>
              <a:t>schwach negativ geladen</a:t>
            </a:r>
          </a:p>
          <a:p>
            <a:endParaRPr lang="de-DE" sz="2000" dirty="0" smtClean="0">
              <a:solidFill>
                <a:schemeClr val="tx1"/>
              </a:solidFill>
              <a:latin typeface="+mn-lt"/>
            </a:endParaRPr>
          </a:p>
          <a:p>
            <a:endParaRPr lang="de-DE" sz="20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 flipV="1">
            <a:off x="7986826" y="2735817"/>
            <a:ext cx="0" cy="115212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7479315" y="2262298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b="1" dirty="0" smtClean="0">
                <a:latin typeface="+mn-lt"/>
              </a:rPr>
              <a:t>100% CS</a:t>
            </a:r>
            <a:endParaRPr lang="de-DE" sz="1800" b="1" dirty="0">
              <a:latin typeface="+mn-lt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7468003" y="408990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b="1" dirty="0" smtClean="0">
                <a:latin typeface="+mn-lt"/>
              </a:rPr>
              <a:t>100% QS</a:t>
            </a:r>
            <a:endParaRPr lang="de-DE" sz="1800" b="1" dirty="0">
              <a:latin typeface="+mn-lt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2054092" y="1361142"/>
            <a:ext cx="1352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b="0" dirty="0" smtClean="0"/>
              <a:t>1 mM </a:t>
            </a:r>
            <a:r>
              <a:rPr lang="de-DE" sz="1400" b="0" dirty="0" err="1" smtClean="0"/>
              <a:t>NaCl</a:t>
            </a:r>
            <a:endParaRPr lang="en-US" sz="1400" b="0" dirty="0"/>
          </a:p>
        </p:txBody>
      </p:sp>
      <p:sp>
        <p:nvSpPr>
          <p:cNvPr id="17" name="Textfeld 33"/>
          <p:cNvSpPr txBox="1">
            <a:spLocks noChangeArrowheads="1"/>
          </p:cNvSpPr>
          <p:nvPr/>
        </p:nvSpPr>
        <p:spPr bwMode="auto">
          <a:xfrm>
            <a:off x="193676" y="707850"/>
            <a:ext cx="87782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b="0" dirty="0" smtClean="0"/>
              <a:t>Einfluss des Aquifermaterials auf die Oberflächenladung:</a:t>
            </a:r>
          </a:p>
        </p:txBody>
      </p:sp>
    </p:spTree>
    <p:extLst>
      <p:ext uri="{BB962C8B-B14F-4D97-AF65-F5344CB8AC3E}">
        <p14:creationId xmlns:p14="http://schemas.microsoft.com/office/powerpoint/2010/main" val="101373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>
            <a:grpSpLocks noChangeAspect="1"/>
          </p:cNvGrpSpPr>
          <p:nvPr/>
        </p:nvGrpSpPr>
        <p:grpSpPr>
          <a:xfrm>
            <a:off x="1510352" y="1165631"/>
            <a:ext cx="6035428" cy="4378307"/>
            <a:chOff x="1335541" y="973622"/>
            <a:chExt cx="6510849" cy="4723194"/>
          </a:xfrm>
        </p:grpSpPr>
        <p:grpSp>
          <p:nvGrpSpPr>
            <p:cNvPr id="3" name="Gruppieren 2"/>
            <p:cNvGrpSpPr/>
            <p:nvPr/>
          </p:nvGrpSpPr>
          <p:grpSpPr>
            <a:xfrm>
              <a:off x="1335541" y="973622"/>
              <a:ext cx="6510849" cy="4723194"/>
              <a:chOff x="1335541" y="973622"/>
              <a:chExt cx="6510849" cy="4723194"/>
            </a:xfrm>
          </p:grpSpPr>
          <p:pic>
            <p:nvPicPr>
              <p:cNvPr id="9" name="Grafik 8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115"/>
              <a:stretch/>
            </p:blipFill>
            <p:spPr>
              <a:xfrm>
                <a:off x="1335541" y="973622"/>
                <a:ext cx="6510849" cy="4723194"/>
              </a:xfrm>
              <a:prstGeom prst="rect">
                <a:avLst/>
              </a:prstGeom>
            </p:spPr>
          </p:pic>
          <p:sp>
            <p:nvSpPr>
              <p:cNvPr id="2" name="Rechteck 1"/>
              <p:cNvSpPr/>
              <p:nvPr/>
            </p:nvSpPr>
            <p:spPr>
              <a:xfrm>
                <a:off x="2447365" y="4086309"/>
                <a:ext cx="4491317" cy="8756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7" name="Rechteck 6"/>
            <p:cNvSpPr/>
            <p:nvPr/>
          </p:nvSpPr>
          <p:spPr>
            <a:xfrm>
              <a:off x="5701553" y="1896035"/>
              <a:ext cx="1761565" cy="6320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4669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Packmaterialcharakterisierung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193676" y="5696816"/>
            <a:ext cx="8778275" cy="1008112"/>
          </a:xfrm>
          <a:prstGeom prst="rect">
            <a:avLst/>
          </a:prstGeom>
        </p:spPr>
        <p:txBody>
          <a:bodyPr vert="horz" wrap="square" anchor="t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2000" b="1" dirty="0" smtClean="0">
                <a:solidFill>
                  <a:schemeClr val="tx1"/>
                </a:solidFill>
                <a:latin typeface="+mn-lt"/>
              </a:rPr>
              <a:t>Carbonatsand : </a:t>
            </a:r>
            <a:r>
              <a:rPr lang="de-DE" sz="2000" dirty="0" smtClean="0">
                <a:solidFill>
                  <a:schemeClr val="tx1"/>
                </a:solidFill>
                <a:latin typeface="+mn-lt"/>
              </a:rPr>
              <a:t>Oberflächenladung nimmt in Gegenwart von Ligninsulfonat zu  </a:t>
            </a:r>
            <a:r>
              <a:rPr lang="de-DE" sz="2000" b="0" dirty="0" smtClean="0"/>
              <a:t>→ Interaktion Carbonatsand/Ligninsulfonat </a:t>
            </a:r>
            <a:endParaRPr lang="de-DE" sz="2000" b="0" dirty="0"/>
          </a:p>
          <a:p>
            <a:pPr algn="ctr"/>
            <a:endParaRPr lang="de-DE" sz="2000" dirty="0" smtClean="0">
              <a:solidFill>
                <a:schemeClr val="tx1"/>
              </a:solidFill>
              <a:latin typeface="+mn-lt"/>
            </a:endParaRPr>
          </a:p>
          <a:p>
            <a:endParaRPr lang="de-DE" sz="2000" dirty="0" smtClean="0">
              <a:solidFill>
                <a:schemeClr val="tx1"/>
              </a:solidFill>
              <a:latin typeface="+mn-lt"/>
            </a:endParaRPr>
          </a:p>
          <a:p>
            <a:endParaRPr lang="de-DE" sz="20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3012111" y="2568388"/>
            <a:ext cx="0" cy="76683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33"/>
          <p:cNvSpPr txBox="1">
            <a:spLocks noChangeArrowheads="1"/>
          </p:cNvSpPr>
          <p:nvPr/>
        </p:nvSpPr>
        <p:spPr bwMode="auto">
          <a:xfrm>
            <a:off x="193676" y="734744"/>
            <a:ext cx="87782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b="0" dirty="0" smtClean="0"/>
              <a:t>Einfluss von Polyelektrolyten auf die Oberflächenladung:</a:t>
            </a:r>
          </a:p>
        </p:txBody>
      </p:sp>
    </p:spTree>
    <p:extLst>
      <p:ext uri="{BB962C8B-B14F-4D97-AF65-F5344CB8AC3E}">
        <p14:creationId xmlns:p14="http://schemas.microsoft.com/office/powerpoint/2010/main" val="1451081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4669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Packmaterialcharakterisierung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Textfeld 33"/>
          <p:cNvSpPr txBox="1">
            <a:spLocks noChangeArrowheads="1"/>
          </p:cNvSpPr>
          <p:nvPr/>
        </p:nvSpPr>
        <p:spPr bwMode="auto">
          <a:xfrm>
            <a:off x="193676" y="734744"/>
            <a:ext cx="87782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2000" b="0" dirty="0" smtClean="0"/>
              <a:t>Einfluss von hohen Calciumkonzentrationen:</a:t>
            </a:r>
          </a:p>
        </p:txBody>
      </p:sp>
      <p:sp>
        <p:nvSpPr>
          <p:cNvPr id="11" name="Textfeld 33"/>
          <p:cNvSpPr txBox="1">
            <a:spLocks noChangeArrowheads="1"/>
          </p:cNvSpPr>
          <p:nvPr/>
        </p:nvSpPr>
        <p:spPr bwMode="auto">
          <a:xfrm>
            <a:off x="511729" y="1432432"/>
            <a:ext cx="3808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1800" dirty="0" smtClean="0"/>
              <a:t>Calcium</a:t>
            </a:r>
            <a:endParaRPr lang="en-US" sz="1800" dirty="0"/>
          </a:p>
        </p:txBody>
      </p:sp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466984" y="5285450"/>
            <a:ext cx="385334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dirty="0" smtClean="0"/>
              <a:t>Quarz- und Carbonatsand: Oberflächenladung nimmt ab</a:t>
            </a:r>
            <a:endParaRPr lang="en-US" sz="2000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0"/>
          <a:stretch/>
        </p:blipFill>
        <p:spPr>
          <a:xfrm>
            <a:off x="98222" y="1743412"/>
            <a:ext cx="4421183" cy="3200400"/>
          </a:xfrm>
          <a:prstGeom prst="rect">
            <a:avLst/>
          </a:prstGeom>
        </p:spPr>
      </p:pic>
      <p:sp>
        <p:nvSpPr>
          <p:cNvPr id="15" name="Textfeld 33"/>
          <p:cNvSpPr txBox="1">
            <a:spLocks noChangeArrowheads="1"/>
          </p:cNvSpPr>
          <p:nvPr/>
        </p:nvSpPr>
        <p:spPr bwMode="auto">
          <a:xfrm>
            <a:off x="5050171" y="5285450"/>
            <a:ext cx="40294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dirty="0" smtClean="0"/>
              <a:t>Quarz- und Carbonatsand:</a:t>
            </a:r>
            <a:endParaRPr lang="de-DE" sz="2000" dirty="0"/>
          </a:p>
          <a:p>
            <a:pPr algn="ctr"/>
            <a:r>
              <a:rPr lang="de-DE" sz="2000" dirty="0" smtClean="0"/>
              <a:t>Oberflächenladung nimmt zu</a:t>
            </a:r>
          </a:p>
        </p:txBody>
      </p:sp>
      <p:sp>
        <p:nvSpPr>
          <p:cNvPr id="16" name="Textfeld 33"/>
          <p:cNvSpPr txBox="1">
            <a:spLocks noChangeArrowheads="1"/>
          </p:cNvSpPr>
          <p:nvPr/>
        </p:nvSpPr>
        <p:spPr bwMode="auto">
          <a:xfrm>
            <a:off x="5184396" y="1432432"/>
            <a:ext cx="38197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1800" dirty="0" smtClean="0"/>
              <a:t>Calcium + Ligninsulfonat</a:t>
            </a:r>
            <a:endParaRPr lang="en-US" sz="1800" dirty="0"/>
          </a:p>
        </p:txBody>
      </p:sp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5"/>
          <a:stretch/>
        </p:blipFill>
        <p:spPr>
          <a:xfrm>
            <a:off x="4684572" y="1770986"/>
            <a:ext cx="4411698" cy="3200400"/>
          </a:xfrm>
          <a:prstGeom prst="rect">
            <a:avLst/>
          </a:prstGeom>
        </p:spPr>
      </p:pic>
      <p:cxnSp>
        <p:nvCxnSpPr>
          <p:cNvPr id="19" name="Gerade Verbindung mit Pfeil 18"/>
          <p:cNvCxnSpPr/>
          <p:nvPr/>
        </p:nvCxnSpPr>
        <p:spPr>
          <a:xfrm>
            <a:off x="4537288" y="2051738"/>
            <a:ext cx="0" cy="154817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160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25458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Säulenversuche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6" name="Inhaltsplatzhalt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240" y="1001836"/>
            <a:ext cx="4824536" cy="3622136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5311588" y="4760459"/>
            <a:ext cx="35078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b="1" dirty="0" smtClean="0">
                <a:latin typeface="+mn-lt"/>
              </a:rPr>
              <a:t>Variiert:</a:t>
            </a:r>
          </a:p>
          <a:p>
            <a:r>
              <a:rPr lang="de-DE" sz="1800" b="0" dirty="0" smtClean="0">
                <a:latin typeface="+mn-lt"/>
              </a:rPr>
              <a:t>Packmaterial</a:t>
            </a:r>
          </a:p>
          <a:p>
            <a:r>
              <a:rPr lang="de-DE" sz="1800" b="0" dirty="0" smtClean="0">
                <a:latin typeface="+mn-lt"/>
              </a:rPr>
              <a:t>Coinjektion von Polyelektrolyten</a:t>
            </a:r>
          </a:p>
          <a:p>
            <a:r>
              <a:rPr lang="de-DE" sz="1800" b="0" dirty="0" smtClean="0">
                <a:latin typeface="+mn-lt"/>
              </a:rPr>
              <a:t>Wasserchemie</a:t>
            </a:r>
          </a:p>
          <a:p>
            <a:r>
              <a:rPr lang="de-DE" sz="1800" b="0" dirty="0" smtClean="0">
                <a:latin typeface="+mn-lt"/>
              </a:rPr>
              <a:t>(hohe Calciumkonzentrationen)</a:t>
            </a:r>
            <a:endParaRPr lang="de-DE" sz="1800" b="0" dirty="0">
              <a:latin typeface="+mn-lt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287016" y="4746252"/>
            <a:ext cx="48245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800" dirty="0" smtClean="0">
                <a:latin typeface="+mn-lt"/>
              </a:rPr>
              <a:t>K</a:t>
            </a:r>
            <a:r>
              <a:rPr lang="de-DE" sz="1800" b="1" dirty="0" smtClean="0">
                <a:latin typeface="+mn-lt"/>
              </a:rPr>
              <a:t>onstant:</a:t>
            </a:r>
          </a:p>
          <a:p>
            <a:r>
              <a:rPr lang="de-DE" sz="1800" b="0" dirty="0" err="1" smtClean="0">
                <a:latin typeface="+mn-lt"/>
              </a:rPr>
              <a:t>Fe</a:t>
            </a:r>
            <a:r>
              <a:rPr lang="de-DE" sz="1800" b="0" dirty="0" smtClean="0">
                <a:latin typeface="+mn-lt"/>
              </a:rPr>
              <a:t>-Konzentration (200 mg/L)</a:t>
            </a:r>
          </a:p>
          <a:p>
            <a:r>
              <a:rPr lang="de-DE" sz="1800" b="0" dirty="0" smtClean="0">
                <a:latin typeface="+mn-lt"/>
              </a:rPr>
              <a:t>Hintergrundelektrolyt</a:t>
            </a:r>
          </a:p>
          <a:p>
            <a:r>
              <a:rPr lang="de-DE" sz="1800" b="0" dirty="0" smtClean="0">
                <a:latin typeface="+mn-lt"/>
              </a:rPr>
              <a:t>(1 </a:t>
            </a:r>
            <a:r>
              <a:rPr lang="de-DE" sz="1800" b="0" dirty="0" err="1" smtClean="0">
                <a:latin typeface="+mn-lt"/>
              </a:rPr>
              <a:t>mM</a:t>
            </a:r>
            <a:r>
              <a:rPr lang="de-DE" sz="1800" b="0" dirty="0" smtClean="0">
                <a:latin typeface="+mn-lt"/>
              </a:rPr>
              <a:t> NaHCO</a:t>
            </a:r>
            <a:r>
              <a:rPr lang="de-DE" sz="1800" b="0" baseline="-25000" dirty="0" smtClean="0">
                <a:latin typeface="+mn-lt"/>
              </a:rPr>
              <a:t>3</a:t>
            </a:r>
            <a:r>
              <a:rPr lang="de-DE" sz="1800" b="0" dirty="0" smtClean="0">
                <a:latin typeface="+mn-lt"/>
              </a:rPr>
              <a:t>, pH 8,3)</a:t>
            </a:r>
          </a:p>
          <a:p>
            <a:r>
              <a:rPr lang="de-DE" sz="1800" b="0" dirty="0" smtClean="0">
                <a:latin typeface="+mn-lt"/>
              </a:rPr>
              <a:t>Injektionsgeschwindigkeit (</a:t>
            </a:r>
            <a:r>
              <a:rPr lang="de-DE" sz="1800" b="0" dirty="0" smtClean="0">
                <a:latin typeface="+mn-lt"/>
                <a:cs typeface="Arial" panose="020B0604020202020204" pitchFamily="34" charset="0"/>
              </a:rPr>
              <a:t>~</a:t>
            </a:r>
            <a:r>
              <a:rPr lang="de-DE" sz="1800" b="0" dirty="0" smtClean="0">
                <a:latin typeface="+mn-lt"/>
              </a:rPr>
              <a:t>50 m/d)</a:t>
            </a:r>
            <a:endParaRPr lang="de-DE" sz="1800" b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66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8355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von Carbonatsand auf das Transportverhalten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343958" y="6078053"/>
            <a:ext cx="35799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 err="1" smtClean="0">
                <a:latin typeface="Calibri" pitchFamily="34" charset="0"/>
                <a:cs typeface="Calibri" pitchFamily="34" charset="0"/>
              </a:rPr>
              <a:t>Laumann</a:t>
            </a:r>
            <a:r>
              <a:rPr lang="en-US" sz="1200" b="0" dirty="0" smtClean="0">
                <a:latin typeface="Calibri" pitchFamily="34" charset="0"/>
                <a:cs typeface="Calibri" pitchFamily="34" charset="0"/>
              </a:rPr>
              <a:t> et al., Environmental Pollution, 2013.</a:t>
            </a:r>
            <a:endParaRPr lang="en-US" sz="1200" b="0" i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7812360" y="3183867"/>
            <a:ext cx="6126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74532"/>
            <a:ext cx="6840760" cy="477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835581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von Carbonatsand auf das Transportverhalten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3"/>
          <a:stretch/>
        </p:blipFill>
        <p:spPr bwMode="auto">
          <a:xfrm>
            <a:off x="1144444" y="1048871"/>
            <a:ext cx="6267003" cy="4571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7159557" y="2592434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/>
              <a:t>100 % Quarz</a:t>
            </a:r>
            <a:endParaRPr lang="en-US" sz="1800" dirty="0"/>
          </a:p>
        </p:txBody>
      </p:sp>
      <p:sp>
        <p:nvSpPr>
          <p:cNvPr id="9" name="Textfeld 8"/>
          <p:cNvSpPr txBox="1"/>
          <p:nvPr/>
        </p:nvSpPr>
        <p:spPr>
          <a:xfrm>
            <a:off x="7081403" y="4102617"/>
            <a:ext cx="1915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800" dirty="0" smtClean="0"/>
              <a:t>100 % Carbonat</a:t>
            </a:r>
            <a:endParaRPr lang="en-US" sz="1800" dirty="0"/>
          </a:p>
        </p:txBody>
      </p:sp>
      <p:sp>
        <p:nvSpPr>
          <p:cNvPr id="10" name="Textfeld 33"/>
          <p:cNvSpPr txBox="1">
            <a:spLocks noChangeArrowheads="1"/>
          </p:cNvSpPr>
          <p:nvPr/>
        </p:nvSpPr>
        <p:spPr bwMode="auto">
          <a:xfrm>
            <a:off x="0" y="5769077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200" dirty="0" smtClean="0"/>
              <a:t>Mobilität nimmt mit steigendem </a:t>
            </a:r>
            <a:r>
              <a:rPr lang="de-DE" sz="2200" dirty="0" err="1" smtClean="0"/>
              <a:t>Carbonatsandanteil</a:t>
            </a:r>
            <a:r>
              <a:rPr lang="de-DE" sz="2200" dirty="0" smtClean="0"/>
              <a:t> ab</a:t>
            </a:r>
          </a:p>
          <a:p>
            <a:pPr algn="ctr"/>
            <a:r>
              <a:rPr lang="de-DE" sz="2200" b="0" dirty="0" smtClean="0"/>
              <a:t>→  favorisierte Anlagerung der Partikel </a:t>
            </a: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7728659" y="2961766"/>
            <a:ext cx="0" cy="9605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53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85080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von Carbonatsand auf die Transportreichweite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0" name="Textfeld 33"/>
          <p:cNvSpPr txBox="1">
            <a:spLocks noChangeArrowheads="1"/>
          </p:cNvSpPr>
          <p:nvPr/>
        </p:nvSpPr>
        <p:spPr bwMode="auto">
          <a:xfrm>
            <a:off x="685800" y="5795971"/>
            <a:ext cx="790687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200" dirty="0" smtClean="0"/>
              <a:t>Transportreichweite nimmt mit steigendem </a:t>
            </a:r>
            <a:r>
              <a:rPr lang="de-DE" sz="2200" dirty="0" err="1" smtClean="0"/>
              <a:t>Carbonatsandanteil</a:t>
            </a:r>
            <a:r>
              <a:rPr lang="de-DE" sz="2200" dirty="0" smtClean="0"/>
              <a:t> ab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9"/>
          <a:stretch/>
        </p:blipFill>
        <p:spPr bwMode="auto">
          <a:xfrm>
            <a:off x="995883" y="950129"/>
            <a:ext cx="6696636" cy="4818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Gerade Verbindung mit Pfeil 10"/>
          <p:cNvCxnSpPr/>
          <p:nvPr/>
        </p:nvCxnSpPr>
        <p:spPr>
          <a:xfrm>
            <a:off x="7728659" y="1694329"/>
            <a:ext cx="0" cy="252379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370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7970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der Coinjektion von Polyelektrolyten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370853" y="6227096"/>
            <a:ext cx="29516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 err="1" smtClean="0">
                <a:latin typeface="Calibri" pitchFamily="34" charset="0"/>
                <a:cs typeface="Calibri" pitchFamily="34" charset="0"/>
              </a:rPr>
              <a:t>Laumann</a:t>
            </a:r>
            <a:r>
              <a:rPr lang="en-US" sz="1200" b="0" dirty="0" smtClean="0">
                <a:latin typeface="Calibri" pitchFamily="34" charset="0"/>
                <a:cs typeface="Calibri" pitchFamily="34" charset="0"/>
              </a:rPr>
              <a:t> et al., Water Research, 2014.</a:t>
            </a:r>
            <a:endParaRPr lang="en-US" sz="1200" b="0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 descr="C:\Users\Susanne\Documents\Uni\Paper_PMC\Review\Final\Graphical abstract.ti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420"/>
          <a:stretch/>
        </p:blipFill>
        <p:spPr bwMode="auto">
          <a:xfrm>
            <a:off x="998493" y="815463"/>
            <a:ext cx="5688633" cy="5158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6938554" y="2711478"/>
            <a:ext cx="6126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1846699" y="3191727"/>
            <a:ext cx="807979" cy="203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74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696" y="815317"/>
            <a:ext cx="6057634" cy="4696157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966" y="828764"/>
            <a:ext cx="6199094" cy="4805823"/>
          </a:xfrm>
          <a:prstGeom prst="rect">
            <a:avLst/>
          </a:prstGeom>
        </p:spPr>
      </p:pic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81515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der Coinjektion verschiedener Polyelektrolyte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feld 33"/>
          <p:cNvSpPr txBox="1">
            <a:spLocks noChangeArrowheads="1"/>
          </p:cNvSpPr>
          <p:nvPr/>
        </p:nvSpPr>
        <p:spPr bwMode="auto">
          <a:xfrm>
            <a:off x="40341" y="5713685"/>
            <a:ext cx="908633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dirty="0" smtClean="0"/>
              <a:t>Erhöhte Mobilität durch Coinjektion </a:t>
            </a:r>
            <a:r>
              <a:rPr lang="de-DE" sz="2000" dirty="0"/>
              <a:t>von verschiedenen Polyelektrolyten </a:t>
            </a:r>
            <a:r>
              <a:rPr lang="de-DE" sz="1800" b="0" dirty="0" smtClean="0"/>
              <a:t>→  Adsorption der Polyelektrolyte an den Carbonatsand</a:t>
            </a:r>
            <a:endParaRPr lang="de-DE" sz="2000" b="0" dirty="0" smtClean="0"/>
          </a:p>
          <a:p>
            <a:pPr algn="ctr"/>
            <a:r>
              <a:rPr lang="de-DE" sz="2000" b="0" dirty="0"/>
              <a:t> </a:t>
            </a:r>
            <a:r>
              <a:rPr lang="de-DE" sz="2000" b="0" dirty="0" smtClean="0"/>
              <a:t>     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6067025" y="1959207"/>
            <a:ext cx="5741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50" b="0" dirty="0" smtClean="0"/>
              <a:t>Tracer</a:t>
            </a:r>
            <a:endParaRPr lang="en-US" sz="1050" b="0" dirty="0"/>
          </a:p>
        </p:txBody>
      </p:sp>
      <p:sp>
        <p:nvSpPr>
          <p:cNvPr id="2" name="Rechteck 1"/>
          <p:cNvSpPr/>
          <p:nvPr/>
        </p:nvSpPr>
        <p:spPr>
          <a:xfrm>
            <a:off x="3899647" y="828764"/>
            <a:ext cx="1949824" cy="3814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8477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917" y="825684"/>
            <a:ext cx="6041806" cy="4589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917" y="825684"/>
            <a:ext cx="6042351" cy="459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feld 33"/>
          <p:cNvSpPr txBox="1">
            <a:spLocks noChangeArrowheads="1"/>
          </p:cNvSpPr>
          <p:nvPr/>
        </p:nvSpPr>
        <p:spPr bwMode="auto">
          <a:xfrm>
            <a:off x="193676" y="5491089"/>
            <a:ext cx="8953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b="0" dirty="0" smtClean="0"/>
              <a:t>kein Einfluss bei Coinjektion von 10 mg/L Ligninsulfonat</a:t>
            </a:r>
          </a:p>
          <a:p>
            <a:pPr algn="ctr"/>
            <a:r>
              <a:rPr lang="de-DE" sz="2000" dirty="0" smtClean="0"/>
              <a:t>&gt;25 mg/L: </a:t>
            </a:r>
            <a:r>
              <a:rPr lang="de-DE" sz="2000" b="0" dirty="0" smtClean="0"/>
              <a:t>mit zunehmender Ligninsulfonatkonzentration steigt die Mobilität</a:t>
            </a:r>
          </a:p>
        </p:txBody>
      </p: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064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der Polyelektrolytkonzentration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feld 33"/>
          <p:cNvSpPr txBox="1">
            <a:spLocks noChangeArrowheads="1"/>
          </p:cNvSpPr>
          <p:nvPr/>
        </p:nvSpPr>
        <p:spPr bwMode="auto">
          <a:xfrm>
            <a:off x="190500" y="5492240"/>
            <a:ext cx="8953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b="0" dirty="0" smtClean="0"/>
              <a:t>kein Einfluss bei Coinjektion von </a:t>
            </a:r>
            <a:r>
              <a:rPr lang="de-DE" sz="2000" dirty="0" smtClean="0"/>
              <a:t>10 mg/L </a:t>
            </a:r>
            <a:r>
              <a:rPr lang="de-DE" sz="2000" b="0" dirty="0" smtClean="0"/>
              <a:t>Ligninsulfonat</a:t>
            </a:r>
          </a:p>
        </p:txBody>
      </p:sp>
      <p:sp>
        <p:nvSpPr>
          <p:cNvPr id="10" name="Textfeld 33"/>
          <p:cNvSpPr txBox="1">
            <a:spLocks noChangeArrowheads="1"/>
          </p:cNvSpPr>
          <p:nvPr/>
        </p:nvSpPr>
        <p:spPr bwMode="auto">
          <a:xfrm>
            <a:off x="7085061" y="3969783"/>
            <a:ext cx="16894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dirty="0" smtClean="0"/>
              <a:t>0, 10 mg/L LS</a:t>
            </a:r>
            <a:endParaRPr lang="en-US" sz="1600" dirty="0"/>
          </a:p>
        </p:txBody>
      </p:sp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7078933" y="3402930"/>
            <a:ext cx="16894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de-DE" sz="1600" dirty="0" smtClean="0"/>
              <a:t>500 mg/L LS</a:t>
            </a:r>
            <a:endParaRPr lang="en-US" sz="1600" dirty="0"/>
          </a:p>
        </p:txBody>
      </p:sp>
      <p:sp>
        <p:nvSpPr>
          <p:cNvPr id="13" name="Textfeld 12"/>
          <p:cNvSpPr txBox="1"/>
          <p:nvPr/>
        </p:nvSpPr>
        <p:spPr>
          <a:xfrm>
            <a:off x="6030593" y="1807092"/>
            <a:ext cx="6069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50" b="0" dirty="0" smtClean="0"/>
              <a:t>Tracer</a:t>
            </a:r>
            <a:endParaRPr lang="en-US" sz="1050" b="0" dirty="0"/>
          </a:p>
        </p:txBody>
      </p:sp>
      <p:sp>
        <p:nvSpPr>
          <p:cNvPr id="2" name="Rechteck 1"/>
          <p:cNvSpPr/>
          <p:nvPr/>
        </p:nvSpPr>
        <p:spPr>
          <a:xfrm>
            <a:off x="3590365" y="771896"/>
            <a:ext cx="1640541" cy="3576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5701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feld 33"/>
          <p:cNvSpPr txBox="1">
            <a:spLocks noChangeArrowheads="1"/>
          </p:cNvSpPr>
          <p:nvPr/>
        </p:nvSpPr>
        <p:spPr bwMode="auto">
          <a:xfrm>
            <a:off x="200287" y="5695796"/>
            <a:ext cx="89535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b="0" dirty="0" smtClean="0"/>
              <a:t>Transportreichweite (99,9% Partikelabscheidung, maximale Verlagerung) </a:t>
            </a:r>
            <a:r>
              <a:rPr lang="de-DE" sz="2000" dirty="0" smtClean="0"/>
              <a:t>steigt von 0,36 auf 0,65 m</a:t>
            </a:r>
            <a:r>
              <a:rPr lang="de-DE" sz="2000" b="0" dirty="0" smtClean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40"/>
          <a:stretch/>
        </p:blipFill>
        <p:spPr bwMode="auto">
          <a:xfrm>
            <a:off x="1116105" y="936971"/>
            <a:ext cx="7068223" cy="458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06448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der Polyelektrolytkonzentration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89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66768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von hohen Calciumkonzentrationen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0853" y="6064606"/>
            <a:ext cx="29516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dirty="0" err="1" smtClean="0">
                <a:latin typeface="Calibri" pitchFamily="34" charset="0"/>
                <a:cs typeface="Calibri" pitchFamily="34" charset="0"/>
              </a:rPr>
              <a:t>Laumann</a:t>
            </a:r>
            <a:r>
              <a:rPr lang="en-US" sz="1200" b="0" dirty="0" smtClean="0">
                <a:latin typeface="Calibri" pitchFamily="34" charset="0"/>
                <a:cs typeface="Calibri" pitchFamily="34" charset="0"/>
              </a:rPr>
              <a:t> et al., Water Research, 2014.</a:t>
            </a:r>
            <a:endParaRPr lang="en-US" sz="1200" b="0" i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469" y="985675"/>
            <a:ext cx="6204033" cy="4969250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7370602" y="2378332"/>
            <a:ext cx="6126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200" dirty="0" smtClean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7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5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52437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der Calciumkonzentration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feld 33"/>
          <p:cNvSpPr txBox="1">
            <a:spLocks noChangeArrowheads="1"/>
          </p:cNvSpPr>
          <p:nvPr/>
        </p:nvSpPr>
        <p:spPr bwMode="auto">
          <a:xfrm>
            <a:off x="39279" y="5375737"/>
            <a:ext cx="9086335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dirty="0" smtClean="0"/>
              <a:t>Mobilität nimmt mit steigender Calciumkonzentration ab</a:t>
            </a:r>
          </a:p>
          <a:p>
            <a:pPr algn="ctr"/>
            <a:r>
              <a:rPr lang="de-DE" sz="1800" b="0" dirty="0" smtClean="0"/>
              <a:t>→ geringere Partikelstabilität, geringere abstoßende Kräfte, favorisierte Anlagerung</a:t>
            </a:r>
          </a:p>
          <a:p>
            <a:pPr algn="ctr"/>
            <a:r>
              <a:rPr lang="de-DE" sz="2000" b="0" dirty="0" smtClean="0"/>
              <a:t>     </a:t>
            </a:r>
            <a:endParaRPr lang="de-DE" sz="20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365" y="1545332"/>
            <a:ext cx="7837487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Gerade Verbindung mit Pfeil 8"/>
          <p:cNvCxnSpPr/>
          <p:nvPr/>
        </p:nvCxnSpPr>
        <p:spPr>
          <a:xfrm>
            <a:off x="1660243" y="3140968"/>
            <a:ext cx="2078039" cy="54352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5283163" y="3713638"/>
            <a:ext cx="2160240" cy="324036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25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33"/>
          <p:cNvSpPr txBox="1">
            <a:spLocks noChangeArrowheads="1"/>
          </p:cNvSpPr>
          <p:nvPr/>
        </p:nvSpPr>
        <p:spPr bwMode="auto">
          <a:xfrm>
            <a:off x="-1058" y="5541423"/>
            <a:ext cx="908633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2000" dirty="0" smtClean="0"/>
              <a:t>Erhöhte Mobilität bei hohen Calciumkonzentrationen in der Gegenwart von Ligninsulfonat</a:t>
            </a:r>
          </a:p>
          <a:p>
            <a:pPr algn="ctr"/>
            <a:r>
              <a:rPr lang="de-DE" sz="1800" b="0" dirty="0" smtClean="0"/>
              <a:t>→ Interaktion Sand/Ligninsulfonat, erhöhte Partikelstabilität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70" y="1599121"/>
            <a:ext cx="7837487" cy="320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52437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Einfluss der Calciumkonzentration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9" name="Gerade Verbindung mit Pfeil 8"/>
          <p:cNvCxnSpPr/>
          <p:nvPr/>
        </p:nvCxnSpPr>
        <p:spPr>
          <a:xfrm flipV="1">
            <a:off x="4131263" y="3365448"/>
            <a:ext cx="0" cy="85128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V="1">
            <a:off x="7820239" y="3831431"/>
            <a:ext cx="0" cy="425642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89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29899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Zusammenfassung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185286" y="745048"/>
            <a:ext cx="8836025" cy="533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200" b="0" dirty="0" smtClean="0"/>
              <a:t>Einflussfaktoren auf das Transportverhalten</a:t>
            </a:r>
          </a:p>
          <a:p>
            <a:endParaRPr lang="de-DE" sz="1400" b="0" dirty="0" smtClean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000" b="0" dirty="0" smtClean="0"/>
              <a:t>Aquifermaterial </a:t>
            </a:r>
            <a:r>
              <a:rPr lang="de-DE" sz="1800" b="0" dirty="0" smtClean="0"/>
              <a:t>(Ladungsheterogenitäten)</a:t>
            </a:r>
            <a:endParaRPr lang="de-DE" sz="2000" b="0" dirty="0"/>
          </a:p>
          <a:p>
            <a:r>
              <a:rPr lang="de-DE" sz="2000" b="0" dirty="0"/>
              <a:t>	</a:t>
            </a:r>
            <a:r>
              <a:rPr lang="de-DE" sz="1800" b="0" dirty="0"/>
              <a:t>Höherer </a:t>
            </a:r>
            <a:r>
              <a:rPr lang="de-DE" sz="1800" b="0" dirty="0" smtClean="0"/>
              <a:t>Carbonatanteil im Packmaterial → </a:t>
            </a:r>
            <a:r>
              <a:rPr lang="de-DE" sz="1800" dirty="0" smtClean="0"/>
              <a:t>geringere Mobilität</a:t>
            </a:r>
          </a:p>
          <a:p>
            <a:r>
              <a:rPr lang="de-DE" sz="1800" b="0" dirty="0"/>
              <a:t>	</a:t>
            </a:r>
            <a:endParaRPr lang="de-DE" sz="1800" b="0" dirty="0" smtClean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sz="2000" b="0" dirty="0" smtClean="0"/>
              <a:t>Wasserchemie</a:t>
            </a:r>
          </a:p>
          <a:p>
            <a:pPr>
              <a:spcBef>
                <a:spcPts val="0"/>
              </a:spcBef>
            </a:pPr>
            <a:r>
              <a:rPr lang="de-DE" sz="2800" b="0" dirty="0"/>
              <a:t>	</a:t>
            </a:r>
            <a:r>
              <a:rPr lang="de-DE" sz="1800" b="0" dirty="0"/>
              <a:t>hohe Calciumkonzentration, hohe Ionenstärke </a:t>
            </a:r>
            <a:r>
              <a:rPr lang="de-DE" sz="1800" b="0" dirty="0" smtClean="0"/>
              <a:t>→ </a:t>
            </a:r>
            <a:r>
              <a:rPr lang="de-DE" sz="1800" dirty="0"/>
              <a:t>geringere </a:t>
            </a:r>
            <a:r>
              <a:rPr lang="de-DE" sz="1800" dirty="0" smtClean="0"/>
              <a:t>Mobilität</a:t>
            </a:r>
          </a:p>
          <a:p>
            <a:pPr>
              <a:spcBef>
                <a:spcPts val="0"/>
              </a:spcBef>
            </a:pPr>
            <a:endParaRPr lang="de-DE" sz="1800" b="0" u="sng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0" dirty="0" smtClean="0"/>
              <a:t>Coinjektion </a:t>
            </a:r>
            <a:r>
              <a:rPr lang="de-DE" sz="2000" b="0" dirty="0"/>
              <a:t>von Polyelektrolyten</a:t>
            </a:r>
          </a:p>
          <a:p>
            <a:pPr>
              <a:spcAft>
                <a:spcPts val="600"/>
              </a:spcAft>
            </a:pPr>
            <a:r>
              <a:rPr lang="de-DE" sz="2400" b="0" dirty="0"/>
              <a:t>	</a:t>
            </a:r>
            <a:r>
              <a:rPr lang="de-DE" sz="1800" b="0" dirty="0"/>
              <a:t>Coinjektion verschiedener Polyelektrolyte </a:t>
            </a:r>
            <a:r>
              <a:rPr lang="de-DE" sz="1800" b="0" dirty="0" smtClean="0"/>
              <a:t>→ </a:t>
            </a:r>
            <a:r>
              <a:rPr lang="de-DE" sz="1800" b="0" dirty="0"/>
              <a:t>	</a:t>
            </a:r>
            <a:r>
              <a:rPr lang="de-DE" sz="1800" dirty="0" smtClean="0"/>
              <a:t>höhere </a:t>
            </a:r>
            <a:r>
              <a:rPr lang="de-DE" sz="1800" dirty="0"/>
              <a:t>Mobilität</a:t>
            </a:r>
          </a:p>
          <a:p>
            <a:r>
              <a:rPr lang="de-DE" sz="1800" b="0" dirty="0"/>
              <a:t>	Coinjektion von ≥50 mg/L Ligninsulfonat → </a:t>
            </a:r>
            <a:r>
              <a:rPr lang="de-DE" sz="1800" dirty="0"/>
              <a:t>Verdopplung der 	Transportreichweite im Carbonatsand</a:t>
            </a:r>
          </a:p>
          <a:p>
            <a:endParaRPr lang="de-DE" sz="2000" b="0" u="sng" dirty="0"/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2000" b="0" dirty="0" smtClean="0"/>
              <a:t>Gegenwart </a:t>
            </a:r>
            <a:r>
              <a:rPr lang="de-DE" sz="2000" b="0" dirty="0"/>
              <a:t>von Calcium und Polyelektrolyten</a:t>
            </a:r>
          </a:p>
          <a:p>
            <a:pPr>
              <a:spcAft>
                <a:spcPts val="600"/>
              </a:spcAft>
            </a:pPr>
            <a:r>
              <a:rPr lang="de-DE" sz="2800" b="0" dirty="0"/>
              <a:t>	</a:t>
            </a:r>
            <a:r>
              <a:rPr lang="de-DE" sz="1800" b="0" dirty="0"/>
              <a:t>Ligninsulfonat </a:t>
            </a:r>
            <a:r>
              <a:rPr lang="de-DE" sz="1800" dirty="0"/>
              <a:t>stabilisiert die Nanoeisenpartikel </a:t>
            </a:r>
            <a:r>
              <a:rPr lang="de-DE" sz="1800" b="0" dirty="0"/>
              <a:t>in Gegenwart von hohen 	</a:t>
            </a:r>
            <a:r>
              <a:rPr lang="de-DE" sz="1800" b="0" dirty="0" smtClean="0"/>
              <a:t>Calciumkonzentrationen→ </a:t>
            </a:r>
            <a:r>
              <a:rPr lang="de-DE" sz="1800" dirty="0" smtClean="0"/>
              <a:t>höhere </a:t>
            </a:r>
            <a:r>
              <a:rPr lang="de-DE" sz="1800" dirty="0"/>
              <a:t>Mobilität im Quarz- und Carbonatsand</a:t>
            </a:r>
          </a:p>
        </p:txBody>
      </p:sp>
    </p:spTree>
    <p:extLst>
      <p:ext uri="{BB962C8B-B14F-4D97-AF65-F5344CB8AC3E}">
        <p14:creationId xmlns:p14="http://schemas.microsoft.com/office/powerpoint/2010/main" val="179307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314060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Schlussfolgerungen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185286" y="745048"/>
            <a:ext cx="6534296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de-DE" sz="1400" b="0" dirty="0" smtClean="0"/>
          </a:p>
          <a:p>
            <a:r>
              <a:rPr lang="de-DE" sz="2000" b="0" dirty="0" smtClean="0"/>
              <a:t>Die </a:t>
            </a:r>
            <a:r>
              <a:rPr lang="de-DE" sz="2000" dirty="0" smtClean="0"/>
              <a:t>hydrogeologischen Gegebenheiten in Österreich </a:t>
            </a:r>
            <a:r>
              <a:rPr lang="de-DE" sz="2000" b="0" dirty="0" smtClean="0"/>
              <a:t>verringern die Mobilität der Nanoeisenpartikel. </a:t>
            </a:r>
            <a:br>
              <a:rPr lang="de-DE" sz="2000" b="0" dirty="0" smtClean="0"/>
            </a:br>
            <a:endParaRPr lang="de-DE" sz="2000" b="0" dirty="0" smtClean="0"/>
          </a:p>
          <a:p>
            <a:endParaRPr lang="de-DE" sz="2000" b="0" dirty="0" smtClean="0"/>
          </a:p>
          <a:p>
            <a:r>
              <a:rPr lang="de-DE" sz="2000" b="0" dirty="0" smtClean="0"/>
              <a:t>Das </a:t>
            </a:r>
            <a:r>
              <a:rPr lang="de-DE" sz="2000" dirty="0"/>
              <a:t>grobklastische Aquifermaterial </a:t>
            </a:r>
            <a:r>
              <a:rPr lang="de-DE" sz="2000" b="0" dirty="0" smtClean="0"/>
              <a:t>mit </a:t>
            </a:r>
            <a:r>
              <a:rPr lang="de-DE" sz="2000" b="0" dirty="0"/>
              <a:t>hohen </a:t>
            </a:r>
            <a:r>
              <a:rPr lang="de-DE" sz="2000" b="0" dirty="0" smtClean="0"/>
              <a:t>Durchlässigkeitsbeiwerten ist sehr günstig </a:t>
            </a:r>
            <a:r>
              <a:rPr lang="de-DE" sz="2000" b="0" dirty="0"/>
              <a:t>für die Anwendung </a:t>
            </a:r>
            <a:r>
              <a:rPr lang="de-DE" sz="2000" b="0" dirty="0" smtClean="0"/>
              <a:t>von (</a:t>
            </a:r>
            <a:r>
              <a:rPr lang="de-DE" sz="2000" b="0" u="sng" dirty="0" smtClean="0"/>
              <a:t>Mikro-</a:t>
            </a:r>
            <a:r>
              <a:rPr lang="de-DE" sz="2000" b="0" dirty="0" smtClean="0"/>
              <a:t>)Nanoeisen in Österreich.</a:t>
            </a:r>
          </a:p>
          <a:p>
            <a:endParaRPr lang="de-DE" sz="2000" b="0" dirty="0" smtClean="0"/>
          </a:p>
          <a:p>
            <a:endParaRPr lang="de-DE" sz="2000" b="0" dirty="0" smtClean="0"/>
          </a:p>
          <a:p>
            <a:r>
              <a:rPr lang="de-DE" sz="2000" b="0" dirty="0" smtClean="0"/>
              <a:t>Durch </a:t>
            </a:r>
            <a:r>
              <a:rPr lang="de-DE" sz="2000" b="0" dirty="0"/>
              <a:t>die </a:t>
            </a:r>
            <a:r>
              <a:rPr lang="de-DE" sz="2000" dirty="0"/>
              <a:t>Coinjektion von </a:t>
            </a:r>
            <a:r>
              <a:rPr lang="de-DE" sz="2000" dirty="0" smtClean="0"/>
              <a:t>organischem Material </a:t>
            </a:r>
            <a:r>
              <a:rPr lang="de-DE" sz="2000" b="0" dirty="0" smtClean="0"/>
              <a:t>kann die Mobilität der Nanoeisenpartikel deutlich verbessert werden.</a:t>
            </a:r>
            <a:endParaRPr lang="de-DE" sz="2000" b="0" dirty="0"/>
          </a:p>
          <a:p>
            <a:endParaRPr lang="de-DE" sz="3200" b="0" dirty="0" smtClean="0"/>
          </a:p>
          <a:p>
            <a:pPr lvl="0">
              <a:spcAft>
                <a:spcPts val="600"/>
              </a:spcAft>
            </a:pPr>
            <a:r>
              <a:rPr lang="de-DE" sz="2000" b="0" dirty="0">
                <a:solidFill>
                  <a:srgbClr val="000000"/>
                </a:solidFill>
              </a:rPr>
              <a:t>Die Auswahl eines </a:t>
            </a:r>
            <a:r>
              <a:rPr lang="de-DE" sz="2000" dirty="0">
                <a:solidFill>
                  <a:srgbClr val="000000"/>
                </a:solidFill>
              </a:rPr>
              <a:t>geeigneten Injektionsverfahrens </a:t>
            </a:r>
            <a:r>
              <a:rPr lang="de-DE" sz="2000" b="0" dirty="0">
                <a:solidFill>
                  <a:srgbClr val="000000"/>
                </a:solidFill>
              </a:rPr>
              <a:t>wird in der Praxis entscheidend für die erfolgreiche Einbringung der Nanoeisenpartikel sein</a:t>
            </a:r>
            <a:r>
              <a:rPr lang="de-DE" sz="2000" b="0" dirty="0" smtClean="0">
                <a:solidFill>
                  <a:srgbClr val="000000"/>
                </a:solidFill>
              </a:rPr>
              <a:t>.</a:t>
            </a:r>
            <a:endParaRPr lang="de-DE" sz="2000" b="0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308" y="1085513"/>
            <a:ext cx="1828800" cy="13716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7"/>
          <a:stretch/>
        </p:blipFill>
        <p:spPr>
          <a:xfrm>
            <a:off x="7081200" y="2979058"/>
            <a:ext cx="1832616" cy="16275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5865" y="5264747"/>
            <a:ext cx="2103120" cy="99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75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185286" y="845716"/>
            <a:ext cx="8836025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2000" b="0" dirty="0" smtClean="0"/>
              <a:t>Übertragbarkeit der Ergebnisse </a:t>
            </a:r>
            <a:r>
              <a:rPr lang="de-DE" sz="2000" b="0" dirty="0"/>
              <a:t>→ großskalige </a:t>
            </a:r>
            <a:r>
              <a:rPr lang="de-DE" sz="2000" b="0" dirty="0" smtClean="0"/>
              <a:t>Experimente</a:t>
            </a:r>
          </a:p>
          <a:p>
            <a:endParaRPr lang="de-DE" sz="2000" b="0" dirty="0" smtClean="0"/>
          </a:p>
          <a:p>
            <a:r>
              <a:rPr lang="de-DE" sz="2000" b="0" dirty="0" smtClean="0"/>
              <a:t>Labormaßstab		</a:t>
            </a:r>
            <a:r>
              <a:rPr lang="de-DE" sz="2000" b="0" dirty="0"/>
              <a:t> </a:t>
            </a:r>
            <a:r>
              <a:rPr lang="de-DE" sz="2000" b="0" dirty="0" smtClean="0"/>
              <a:t>      </a:t>
            </a:r>
            <a:r>
              <a:rPr lang="de-DE" sz="2000" b="0" dirty="0" err="1" smtClean="0"/>
              <a:t>Lysimeter</a:t>
            </a:r>
            <a:r>
              <a:rPr lang="de-DE" sz="2000" b="0" dirty="0" smtClean="0"/>
              <a:t>	                       Pilotanwendung</a:t>
            </a:r>
          </a:p>
          <a:p>
            <a:r>
              <a:rPr lang="de-DE" sz="2000" b="0" dirty="0"/>
              <a:t>	</a:t>
            </a:r>
            <a:r>
              <a:rPr lang="de-DE" sz="2000" b="0" dirty="0" smtClean="0"/>
              <a:t>            						in Österreich</a:t>
            </a:r>
          </a:p>
          <a:p>
            <a:r>
              <a:rPr lang="de-DE" sz="2000" b="0" dirty="0"/>
              <a:t>	</a:t>
            </a:r>
            <a:endParaRPr lang="de-DE" sz="2000" b="0" dirty="0" smtClean="0"/>
          </a:p>
          <a:p>
            <a:endParaRPr lang="de-DE" sz="2000" b="0" dirty="0"/>
          </a:p>
          <a:p>
            <a:endParaRPr lang="de-DE" sz="2000" b="0" dirty="0" smtClean="0"/>
          </a:p>
          <a:p>
            <a:endParaRPr lang="de-DE" sz="2000" b="0" dirty="0"/>
          </a:p>
          <a:p>
            <a:endParaRPr lang="de-DE" sz="2000" b="0" dirty="0" smtClean="0"/>
          </a:p>
          <a:p>
            <a:endParaRPr lang="de-DE" sz="2000" b="0" dirty="0" smtClean="0"/>
          </a:p>
          <a:p>
            <a:endParaRPr lang="de-DE" sz="2000" b="0" dirty="0" smtClean="0"/>
          </a:p>
          <a:p>
            <a:r>
              <a:rPr lang="de-DE" sz="2000" b="0" dirty="0" smtClean="0"/>
              <a:t>Untersuchungen zu verschiedenen </a:t>
            </a:r>
            <a:r>
              <a:rPr lang="de-DE" sz="2000" dirty="0" smtClean="0"/>
              <a:t>Injektionsverfahren</a:t>
            </a:r>
            <a:r>
              <a:rPr lang="de-DE" sz="2000" b="0" dirty="0" smtClean="0"/>
              <a:t> → Auswahl eines geeigneten Verfahrens für die österreichischen Gegebenheiten</a:t>
            </a:r>
          </a:p>
          <a:p>
            <a:endParaRPr lang="de-DE" sz="2000" b="0" dirty="0" smtClean="0"/>
          </a:p>
          <a:p>
            <a:endParaRPr lang="de-DE" sz="2000" b="0" dirty="0" smtClean="0"/>
          </a:p>
          <a:p>
            <a:r>
              <a:rPr lang="de-DE" sz="2000" b="0" dirty="0" smtClean="0"/>
              <a:t>Entwicklung von </a:t>
            </a:r>
            <a:r>
              <a:rPr lang="de-DE" sz="2000" dirty="0" smtClean="0"/>
              <a:t>Methoden zur </a:t>
            </a:r>
            <a:r>
              <a:rPr lang="de-DE" sz="2000" i="1" dirty="0" smtClean="0"/>
              <a:t>in situ </a:t>
            </a:r>
            <a:r>
              <a:rPr lang="de-DE" sz="2000" dirty="0" smtClean="0"/>
              <a:t>Detektion </a:t>
            </a:r>
            <a:r>
              <a:rPr lang="de-DE" sz="2000" b="0" dirty="0" smtClean="0"/>
              <a:t>von Nanoeisenpartikeln → Bestimmung des Nanopartikel-Ausbreitungsradius</a:t>
            </a:r>
          </a:p>
          <a:p>
            <a:endParaRPr lang="de-DE" sz="2000" b="0" dirty="0" smtClean="0"/>
          </a:p>
        </p:txBody>
      </p:sp>
      <p:sp>
        <p:nvSpPr>
          <p:cNvPr id="4099" name="Text Box 61"/>
          <p:cNvSpPr txBox="1">
            <a:spLocks noChangeArrowheads="1"/>
          </p:cNvSpPr>
          <p:nvPr/>
        </p:nvSpPr>
        <p:spPr bwMode="auto">
          <a:xfrm>
            <a:off x="190500" y="142875"/>
            <a:ext cx="22701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 smtClean="0">
                <a:solidFill>
                  <a:schemeClr val="bg1"/>
                </a:solidFill>
              </a:rPr>
              <a:t>Offene Fragen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8" name="Gerade Verbindung mit Pfeil 7"/>
          <p:cNvCxnSpPr/>
          <p:nvPr/>
        </p:nvCxnSpPr>
        <p:spPr>
          <a:xfrm>
            <a:off x="2677734" y="2866408"/>
            <a:ext cx="51331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fik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32" y="2348805"/>
            <a:ext cx="1432019" cy="1074015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1" r="27134" b="10623"/>
          <a:stretch/>
        </p:blipFill>
        <p:spPr>
          <a:xfrm>
            <a:off x="3405929" y="2080973"/>
            <a:ext cx="1339982" cy="1559344"/>
          </a:xfrm>
          <a:prstGeom prst="rect">
            <a:avLst/>
          </a:prstGeom>
        </p:spPr>
      </p:pic>
      <p:cxnSp>
        <p:nvCxnSpPr>
          <p:cNvPr id="6" name="Gerade Verbindung 5"/>
          <p:cNvCxnSpPr/>
          <p:nvPr/>
        </p:nvCxnSpPr>
        <p:spPr>
          <a:xfrm>
            <a:off x="2488395" y="1992544"/>
            <a:ext cx="0" cy="1761688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11" y="2125515"/>
            <a:ext cx="2743200" cy="1297305"/>
          </a:xfrm>
          <a:prstGeom prst="rect">
            <a:avLst/>
          </a:prstGeom>
        </p:spPr>
      </p:pic>
      <p:cxnSp>
        <p:nvCxnSpPr>
          <p:cNvPr id="11" name="Gerade Verbindung mit Pfeil 10"/>
          <p:cNvCxnSpPr/>
          <p:nvPr/>
        </p:nvCxnSpPr>
        <p:spPr>
          <a:xfrm>
            <a:off x="5363933" y="2866408"/>
            <a:ext cx="513315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feld 3"/>
          <p:cNvSpPr txBox="1"/>
          <p:nvPr/>
        </p:nvSpPr>
        <p:spPr>
          <a:xfrm rot="16200000">
            <a:off x="2073105" y="2722145"/>
            <a:ext cx="5245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2013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686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feld 33"/>
          <p:cNvSpPr txBox="1">
            <a:spLocks noChangeArrowheads="1"/>
          </p:cNvSpPr>
          <p:nvPr/>
        </p:nvSpPr>
        <p:spPr bwMode="auto">
          <a:xfrm>
            <a:off x="185286" y="2876213"/>
            <a:ext cx="88360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de-DE" sz="3200" b="0" dirty="0" smtClean="0"/>
              <a:t>Vielen Dank für </a:t>
            </a:r>
            <a:r>
              <a:rPr lang="de-DE" sz="3200" b="0" dirty="0" smtClean="0"/>
              <a:t>Ihre </a:t>
            </a:r>
            <a:r>
              <a:rPr lang="de-DE" sz="3200" b="0" dirty="0" smtClean="0"/>
              <a:t>Aufmerksamkeit!</a:t>
            </a:r>
            <a:endParaRPr lang="de-DE" sz="3200" b="0" dirty="0" smtClean="0"/>
          </a:p>
          <a:p>
            <a:pPr algn="ctr"/>
            <a:endParaRPr lang="de-DE" sz="3200" b="0" dirty="0" smtClean="0"/>
          </a:p>
        </p:txBody>
      </p:sp>
    </p:spTree>
    <p:extLst>
      <p:ext uri="{BB962C8B-B14F-4D97-AF65-F5344CB8AC3E}">
        <p14:creationId xmlns:p14="http://schemas.microsoft.com/office/powerpoint/2010/main" val="286139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de 1">
  <a:themeElements>
    <a:clrScheme name="Slid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IT_Power_Point_Vorlage">
  <a:themeElements>
    <a:clrScheme name="Benutzerdefiniert 1">
      <a:dk1>
        <a:srgbClr val="7C8388"/>
      </a:dk1>
      <a:lt1>
        <a:srgbClr val="FFFFFF"/>
      </a:lt1>
      <a:dk2>
        <a:srgbClr val="000C20"/>
      </a:dk2>
      <a:lt2>
        <a:srgbClr val="E0E0E0"/>
      </a:lt2>
      <a:accent1>
        <a:srgbClr val="BEBEBE"/>
      </a:accent1>
      <a:accent2>
        <a:srgbClr val="7C8388"/>
      </a:accent2>
      <a:accent3>
        <a:srgbClr val="3F3F3F"/>
      </a:accent3>
      <a:accent4>
        <a:srgbClr val="790B1A"/>
      </a:accent4>
      <a:accent5>
        <a:srgbClr val="D7843F"/>
      </a:accent5>
      <a:accent6>
        <a:srgbClr val="617D2B"/>
      </a:accent6>
      <a:hlink>
        <a:srgbClr val="790B1A"/>
      </a:hlink>
      <a:folHlink>
        <a:srgbClr val="790B1A"/>
      </a:folHlink>
    </a:clrScheme>
    <a:fontScheme name="ARC_BasisPPT_Vorlag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ARC_BasisPPT_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A6173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Umwelt Nano Powerpoint hintergrund">
  <a:themeElements>
    <a:clrScheme name="Slide 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AIT_Power_Point_Vorlage">
  <a:themeElements>
    <a:clrScheme name="Benutzerdefiniert 1">
      <a:dk1>
        <a:srgbClr val="7C8388"/>
      </a:dk1>
      <a:lt1>
        <a:srgbClr val="FFFFFF"/>
      </a:lt1>
      <a:dk2>
        <a:srgbClr val="000C20"/>
      </a:dk2>
      <a:lt2>
        <a:srgbClr val="E0E0E0"/>
      </a:lt2>
      <a:accent1>
        <a:srgbClr val="BEBEBE"/>
      </a:accent1>
      <a:accent2>
        <a:srgbClr val="7C8388"/>
      </a:accent2>
      <a:accent3>
        <a:srgbClr val="3F3F3F"/>
      </a:accent3>
      <a:accent4>
        <a:srgbClr val="790B1A"/>
      </a:accent4>
      <a:accent5>
        <a:srgbClr val="D7843F"/>
      </a:accent5>
      <a:accent6>
        <a:srgbClr val="617D2B"/>
      </a:accent6>
      <a:hlink>
        <a:srgbClr val="790B1A"/>
      </a:hlink>
      <a:folHlink>
        <a:srgbClr val="790B1A"/>
      </a:folHlink>
    </a:clrScheme>
    <a:fontScheme name="ARC_BasisPPT_Vorlage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000" b="0" i="0" u="none" strike="noStrike" cap="none" normalizeH="0" baseline="0">
            <a:ln>
              <a:noFill/>
            </a:ln>
            <a:solidFill>
              <a:srgbClr val="666369"/>
            </a:solidFill>
            <a:effectLst/>
            <a:latin typeface="Arial" pitchFamily="-65" charset="0"/>
            <a:ea typeface="ＭＳ Ｐゴシック" pitchFamily="-65" charset="-128"/>
            <a:cs typeface="ＭＳ Ｐゴシック" pitchFamily="-65" charset="-128"/>
          </a:defRPr>
        </a:defPPr>
      </a:lstStyle>
    </a:lnDef>
  </a:objectDefaults>
  <a:extraClrSchemeLst>
    <a:extraClrScheme>
      <a:clrScheme name="ARC_BasisPPT_Vorl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RC_BasisPPT_Vorlag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RC_BasisPPT_Vorlag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4D4D4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454545"/>
        </a:accent6>
        <a:hlink>
          <a:srgbClr val="A6173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486</Words>
  <Application>Microsoft Office PowerPoint</Application>
  <PresentationFormat>Bildschirmpräsentation (4:3)</PresentationFormat>
  <Paragraphs>157</Paragraphs>
  <Slides>22</Slides>
  <Notes>21</Notes>
  <HiddenSlides>0</HiddenSlides>
  <MMClips>0</MMClips>
  <ScaleCrop>false</ScaleCrop>
  <HeadingPairs>
    <vt:vector size="4" baseType="variant">
      <vt:variant>
        <vt:lpstr>Design</vt:lpstr>
      </vt:variant>
      <vt:variant>
        <vt:i4>4</vt:i4>
      </vt:variant>
      <vt:variant>
        <vt:lpstr>Folientitel</vt:lpstr>
      </vt:variant>
      <vt:variant>
        <vt:i4>22</vt:i4>
      </vt:variant>
    </vt:vector>
  </HeadingPairs>
  <TitlesOfParts>
    <vt:vector size="26" baseType="lpstr">
      <vt:lpstr>Slide 1</vt:lpstr>
      <vt:lpstr>AIT_Power_Point_Vorlage</vt:lpstr>
      <vt:lpstr>Umwelt Nano Powerpoint hintergrund</vt:lpstr>
      <vt:lpstr>1_AIT_Power_Point_Vorlage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Universität Wien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Ottofuelling</dc:creator>
  <cp:lastModifiedBy>Susanne</cp:lastModifiedBy>
  <cp:revision>2027</cp:revision>
  <cp:lastPrinted>2011-03-01T13:19:30Z</cp:lastPrinted>
  <dcterms:created xsi:type="dcterms:W3CDTF">2010-09-26T08:37:40Z</dcterms:created>
  <dcterms:modified xsi:type="dcterms:W3CDTF">2014-02-24T10:40:55Z</dcterms:modified>
</cp:coreProperties>
</file>