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5" r:id="rId2"/>
    <p:sldMasterId id="2147483706" r:id="rId3"/>
    <p:sldMasterId id="2147483722" r:id="rId4"/>
  </p:sldMasterIdLst>
  <p:notesMasterIdLst>
    <p:notesMasterId r:id="rId25"/>
  </p:notesMasterIdLst>
  <p:handoutMasterIdLst>
    <p:handoutMasterId r:id="rId26"/>
  </p:handoutMasterIdLst>
  <p:sldIdLst>
    <p:sldId id="556" r:id="rId5"/>
    <p:sldId id="346" r:id="rId6"/>
    <p:sldId id="559" r:id="rId7"/>
    <p:sldId id="560" r:id="rId8"/>
    <p:sldId id="569" r:id="rId9"/>
    <p:sldId id="562" r:id="rId10"/>
    <p:sldId id="570" r:id="rId11"/>
    <p:sldId id="563" r:id="rId12"/>
    <p:sldId id="561" r:id="rId13"/>
    <p:sldId id="564" r:id="rId14"/>
    <p:sldId id="565" r:id="rId15"/>
    <p:sldId id="566" r:id="rId16"/>
    <p:sldId id="567" r:id="rId17"/>
    <p:sldId id="571" r:id="rId18"/>
    <p:sldId id="574" r:id="rId19"/>
    <p:sldId id="572" r:id="rId20"/>
    <p:sldId id="575" r:id="rId21"/>
    <p:sldId id="557" r:id="rId22"/>
    <p:sldId id="568" r:id="rId23"/>
    <p:sldId id="558" r:id="rId2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619428"/>
    <a:srgbClr val="FFCC66"/>
    <a:srgbClr val="FFFF99"/>
    <a:srgbClr val="568424"/>
    <a:srgbClr val="00FFFF"/>
    <a:srgbClr val="CC0000"/>
    <a:srgbClr val="800000"/>
    <a:srgbClr val="66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6610" autoAdjust="0"/>
  </p:normalViewPr>
  <p:slideViewPr>
    <p:cSldViewPr snapToGrid="0">
      <p:cViewPr varScale="1">
        <p:scale>
          <a:sx n="71" d="100"/>
          <a:sy n="71" d="100"/>
        </p:scale>
        <p:origin x="-15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2"/>
    </p:cViewPr>
  </p:sorterViewPr>
  <p:notesViewPr>
    <p:cSldViewPr snapToGrid="0">
      <p:cViewPr varScale="1">
        <p:scale>
          <a:sx n="82" d="100"/>
          <a:sy n="82" d="100"/>
        </p:scale>
        <p:origin x="-400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42" tIns="43972" rIns="87942" bIns="43972" numCol="1" anchor="t" anchorCtr="0" compatLnSpc="1">
            <a:prstTxWarp prst="textNoShape">
              <a:avLst/>
            </a:prstTxWarp>
          </a:bodyPr>
          <a:lstStyle>
            <a:lvl1pPr defTabSz="879475" eaLnBrk="0" hangingPunct="0">
              <a:defRPr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42" tIns="43972" rIns="87942" bIns="43972" numCol="1" anchor="t" anchorCtr="0" compatLnSpc="1">
            <a:prstTxWarp prst="textNoShape">
              <a:avLst/>
            </a:prstTxWarp>
          </a:bodyPr>
          <a:lstStyle>
            <a:lvl1pPr algn="r" defTabSz="879475" eaLnBrk="0" hangingPunct="0">
              <a:defRPr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969D29B-3D3D-494E-A6D2-3FA2D377FB4A}" type="datetime1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42" tIns="43972" rIns="87942" bIns="43972" numCol="1" anchor="b" anchorCtr="0" compatLnSpc="1">
            <a:prstTxWarp prst="textNoShape">
              <a:avLst/>
            </a:prstTxWarp>
          </a:bodyPr>
          <a:lstStyle>
            <a:lvl1pPr defTabSz="879475" eaLnBrk="0" hangingPunct="0">
              <a:defRPr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42" tIns="43972" rIns="87942" bIns="43972" numCol="1" anchor="b" anchorCtr="0" compatLnSpc="1">
            <a:prstTxWarp prst="textNoShape">
              <a:avLst/>
            </a:prstTxWarp>
          </a:bodyPr>
          <a:lstStyle>
            <a:lvl1pPr algn="r" defTabSz="879475" eaLnBrk="0" hangingPunct="0">
              <a:defRPr b="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5B47982-95EB-4A6D-957E-80627D752C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43A27AC-480F-4B3D-A91F-B330B37464A1}" type="datetime1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3916C9-BD59-4533-B4B4-8A3C51909C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31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defRPr/>
            </a:pP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Title 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250825" y="5300663"/>
            <a:ext cx="2663825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1435100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435100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435100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435100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435100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 b="0" smtClean="0">
                <a:solidFill>
                  <a:srgbClr val="4D4D4D"/>
                </a:solidFill>
                <a:latin typeface="Verdana" pitchFamily="34" charset="0"/>
                <a:cs typeface="+mn-cs"/>
              </a:rPr>
              <a:t>Elisabeth NEUBAUER</a:t>
            </a:r>
            <a:endParaRPr lang="en-GB" sz="1000" smtClean="0">
              <a:solidFill>
                <a:srgbClr val="4D4D4D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 userDrawn="1"/>
        </p:nvSpPr>
        <p:spPr bwMode="auto">
          <a:xfrm>
            <a:off x="3059113" y="3284538"/>
            <a:ext cx="5761037" cy="1187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400" b="0" smtClean="0">
                <a:solidFill>
                  <a:srgbClr val="5F5F5F"/>
                </a:solidFill>
                <a:latin typeface="Verdana" pitchFamily="34" charset="0"/>
                <a:cs typeface="+mn-cs"/>
              </a:rPr>
              <a:t>The behaviour, transport and toxicity of nanoparticles in the aquatic environment</a:t>
            </a:r>
            <a:endParaRPr lang="de-DE" sz="2400" b="0" smtClean="0">
              <a:solidFill>
                <a:srgbClr val="5F5F5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3059113" y="5300663"/>
            <a:ext cx="3949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b="0">
                <a:solidFill>
                  <a:srgbClr val="4D4D4D"/>
                </a:solidFill>
                <a:latin typeface="Verdana" pitchFamily="34" charset="0"/>
              </a:rPr>
              <a:t>Department of Environmental Geosciences - University of Vienna, Austria</a:t>
            </a:r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107950" y="2349500"/>
            <a:ext cx="1511300" cy="142875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6443663" y="2349500"/>
            <a:ext cx="2449512" cy="142875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71036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6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2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53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0" y="1728000"/>
            <a:ext cx="8077201" cy="1089025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5" y="2844000"/>
            <a:ext cx="8074025" cy="1194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-65" charset="2"/>
              <a:buNone/>
              <a:defRPr sz="2200">
                <a:solidFill>
                  <a:srgbClr val="7C8388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4038600"/>
            <a:ext cx="8077200" cy="22506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66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3968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0225" y="1296000"/>
            <a:ext cx="8080375" cy="1828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C838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901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077200" cy="3693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28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_logo_mit_claim_c1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763" y="455613"/>
            <a:ext cx="23177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0" y="1728000"/>
            <a:ext cx="8077201" cy="1089025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5" y="2844000"/>
            <a:ext cx="8074025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200">
                <a:solidFill>
                  <a:srgbClr val="7C8388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4038600"/>
            <a:ext cx="8077200" cy="2250600"/>
          </a:xfrm>
        </p:spPr>
        <p:txBody>
          <a:bodyPr/>
          <a:lstStyle>
            <a:lvl1pPr>
              <a:buNone/>
              <a:defRPr sz="18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235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3968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0225" y="1296000"/>
            <a:ext cx="8080375" cy="1828800"/>
          </a:xfrm>
        </p:spPr>
        <p:txBody>
          <a:bodyPr/>
          <a:lstStyle>
            <a:lvl1pPr marL="0" indent="0" algn="l">
              <a:buNone/>
              <a:defRPr>
                <a:solidFill>
                  <a:srgbClr val="7C838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802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7016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0226" y="1584000"/>
            <a:ext cx="8077200" cy="443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3778-A5D5-47B4-A1FA-AE0F97D58B40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530225" y="6415088"/>
            <a:ext cx="1914525" cy="442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7995-7396-4701-B0C7-3968AD2CC40A}" type="datetime1">
              <a:rPr lang="de-DE"/>
              <a:pPr>
                <a:defRPr/>
              </a:pPr>
              <a:t>12.02.2014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39363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02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900000"/>
            <a:ext cx="8086977" cy="5502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225" y="1508400"/>
            <a:ext cx="8077200" cy="381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0225" y="1965600"/>
            <a:ext cx="8077200" cy="4323600"/>
          </a:xfrm>
        </p:spPr>
        <p:txBody>
          <a:bodyPr/>
          <a:lstStyle>
            <a:lvl1pPr>
              <a:defRPr sz="1600">
                <a:solidFill>
                  <a:srgbClr val="000A10"/>
                </a:solidFill>
              </a:defRPr>
            </a:lvl1pPr>
            <a:lvl2pPr>
              <a:defRPr sz="1600">
                <a:solidFill>
                  <a:srgbClr val="000A1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E710-BDFD-43F5-8E9F-F06584299469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02B4-8B47-4749-9C27-B58F5455978C}" type="datetime1">
              <a:rPr lang="de-DE"/>
              <a:pPr>
                <a:defRPr/>
              </a:pPr>
              <a:t>12.02.2014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40427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7016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584000"/>
            <a:ext cx="3959225" cy="4435200"/>
          </a:xfrm>
        </p:spPr>
        <p:txBody>
          <a:bodyPr/>
          <a:lstStyle>
            <a:lvl1pPr>
              <a:defRPr sz="1600">
                <a:solidFill>
                  <a:srgbClr val="000C2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584000"/>
            <a:ext cx="3962400" cy="4435200"/>
          </a:xfrm>
        </p:spPr>
        <p:txBody>
          <a:bodyPr/>
          <a:lstStyle>
            <a:lvl1pPr>
              <a:defRPr sz="1600">
                <a:solidFill>
                  <a:srgbClr val="000C2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31DC-E7DB-43E5-A4A2-410EAA70E95F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832B-B24B-43B8-A4F4-BE5DB8678768}" type="datetime1">
              <a:rPr lang="de-DE"/>
              <a:pPr>
                <a:defRPr/>
              </a:pPr>
              <a:t>12.02.2014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393609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900000"/>
            <a:ext cx="8086977" cy="5502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225" y="1508400"/>
            <a:ext cx="3967162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0225" y="2268000"/>
            <a:ext cx="3967162" cy="4017600"/>
          </a:xfrm>
        </p:spPr>
        <p:txBody>
          <a:bodyPr/>
          <a:lstStyle>
            <a:lvl1pPr>
              <a:defRPr sz="1600">
                <a:solidFill>
                  <a:srgbClr val="000A10"/>
                </a:solidFill>
              </a:defRPr>
            </a:lvl1pPr>
            <a:lvl2pPr>
              <a:defRPr sz="1400">
                <a:solidFill>
                  <a:srgbClr val="000A1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08400"/>
            <a:ext cx="3962400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268000"/>
            <a:ext cx="3962400" cy="4017600"/>
          </a:xfrm>
        </p:spPr>
        <p:txBody>
          <a:bodyPr/>
          <a:lstStyle>
            <a:lvl1pPr>
              <a:defRPr sz="1600">
                <a:solidFill>
                  <a:srgbClr val="000A1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7529-AC99-4FC6-A997-1BFAEC8C97EE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44B9-391F-42CC-8002-115C5580E217}" type="datetime1">
              <a:rPr lang="de-DE"/>
              <a:pPr>
                <a:defRPr/>
              </a:pPr>
              <a:t>12.02.2014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76448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900000"/>
            <a:ext cx="8080374" cy="702000"/>
          </a:xfrm>
        </p:spPr>
        <p:txBody>
          <a:bodyPr/>
          <a:lstStyle>
            <a:lvl1pPr algn="l"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84000"/>
            <a:ext cx="5032375" cy="4428000"/>
          </a:xfrm>
        </p:spPr>
        <p:txBody>
          <a:bodyPr/>
          <a:lstStyle>
            <a:lvl1pPr>
              <a:defRPr sz="1800">
                <a:solidFill>
                  <a:srgbClr val="000A10"/>
                </a:solidFill>
              </a:defRPr>
            </a:lvl1pPr>
            <a:lvl2pPr>
              <a:defRPr sz="1600">
                <a:solidFill>
                  <a:srgbClr val="000C2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0225" y="1584000"/>
            <a:ext cx="2935288" cy="4428000"/>
          </a:xfrm>
        </p:spPr>
        <p:txBody>
          <a:bodyPr/>
          <a:lstStyle>
            <a:lvl1pPr marL="0" indent="0">
              <a:buNone/>
              <a:defRPr sz="1400">
                <a:solidFill>
                  <a:srgbClr val="000C2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EA4E-6FF3-456B-AC73-8D30EA1FE065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503A-E086-47DD-A4B3-FB746F753C6A}" type="datetime1">
              <a:rPr lang="de-DE"/>
              <a:pPr>
                <a:defRPr/>
              </a:pPr>
              <a:t>12.02.2014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88446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0224" y="900000"/>
            <a:ext cx="8074025" cy="508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2691-F14E-483F-832B-6E29C686DA63}" type="slidenum">
              <a:rPr lang="de-DE"/>
              <a:pPr>
                <a:defRPr/>
              </a:pPr>
              <a:t>‹Nr.›</a:t>
            </a:fld>
            <a:endParaRPr lang="de-DE" sz="140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EE58-BC84-427C-AD68-E97F067889A9}" type="datetime1">
              <a:rPr lang="de-DE"/>
              <a:pPr>
                <a:defRPr/>
              </a:pPr>
              <a:t>12.02.2014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99117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Titl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597150" y="5265738"/>
            <a:ext cx="3949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b="0" dirty="0">
                <a:solidFill>
                  <a:srgbClr val="4D4D4D"/>
                </a:solidFill>
                <a:latin typeface="Verdana" pitchFamily="34" charset="0"/>
              </a:rPr>
              <a:t>Department of Environmental Geosciences - University of Vienna, Austria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362200"/>
            <a:ext cx="9144000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6477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0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184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66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3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407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75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45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307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709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3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1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0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4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6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_logo_mit_claim_c1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763" y="455613"/>
            <a:ext cx="23177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1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522000" y="1728000"/>
            <a:ext cx="8077201" cy="1089025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0225" y="2844000"/>
            <a:ext cx="8074025" cy="11946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200">
                <a:solidFill>
                  <a:srgbClr val="7C8388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>
          <a:xfrm>
            <a:off x="530225" y="4038600"/>
            <a:ext cx="8077200" cy="2250600"/>
          </a:xfrm>
        </p:spPr>
        <p:txBody>
          <a:bodyPr/>
          <a:lstStyle>
            <a:lvl1pPr>
              <a:buNone/>
              <a:defRPr sz="1800">
                <a:solidFill>
                  <a:srgbClr val="000A10"/>
                </a:solidFill>
              </a:defRPr>
            </a:lvl1pPr>
            <a:lvl2pPr>
              <a:defRPr sz="1800">
                <a:solidFill>
                  <a:srgbClr val="000A10"/>
                </a:solidFill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663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7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3968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0225" y="1296000"/>
            <a:ext cx="8080375" cy="1828800"/>
          </a:xfrm>
        </p:spPr>
        <p:txBody>
          <a:bodyPr/>
          <a:lstStyle>
            <a:lvl1pPr marL="0" indent="0" algn="l">
              <a:buNone/>
              <a:defRPr>
                <a:solidFill>
                  <a:srgbClr val="7C838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990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7016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0226" y="1584000"/>
            <a:ext cx="8077200" cy="443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3778-A5D5-47B4-A1FA-AE0F97D58B40}" type="slidenum">
              <a:rPr lang="de-DE">
                <a:solidFill>
                  <a:srgbClr val="7C8388"/>
                </a:solidFill>
              </a:rPr>
              <a:pPr>
                <a:defRPr/>
              </a:pPr>
              <a:t>‹Nr.›</a:t>
            </a:fld>
            <a:endParaRPr lang="de-DE" sz="1400">
              <a:solidFill>
                <a:srgbClr val="7C8388"/>
              </a:solidFill>
            </a:endParaRP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1"/>
          </p:nvPr>
        </p:nvSpPr>
        <p:spPr>
          <a:xfrm>
            <a:off x="530225" y="6415088"/>
            <a:ext cx="1914525" cy="442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7995-7396-4701-B0C7-3968AD2CC40A}" type="datetime1">
              <a:rPr lang="de-DE">
                <a:solidFill>
                  <a:srgbClr val="7C8388"/>
                </a:solidFill>
              </a:rPr>
              <a:pPr>
                <a:defRPr/>
              </a:pPr>
              <a:t>12.02.2014</a:t>
            </a:fld>
            <a:endParaRPr lang="de-DE" sz="1400">
              <a:solidFill>
                <a:srgbClr val="7C8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44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900000"/>
            <a:ext cx="8086977" cy="5502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225" y="1508400"/>
            <a:ext cx="8077200" cy="381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0225" y="1965600"/>
            <a:ext cx="8077200" cy="4323600"/>
          </a:xfrm>
        </p:spPr>
        <p:txBody>
          <a:bodyPr/>
          <a:lstStyle>
            <a:lvl1pPr>
              <a:defRPr sz="1600">
                <a:solidFill>
                  <a:srgbClr val="000A10"/>
                </a:solidFill>
              </a:defRPr>
            </a:lvl1pPr>
            <a:lvl2pPr>
              <a:defRPr sz="1600">
                <a:solidFill>
                  <a:srgbClr val="000A1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E710-BDFD-43F5-8E9F-F06584299469}" type="slidenum">
              <a:rPr lang="de-DE">
                <a:solidFill>
                  <a:srgbClr val="7C8388"/>
                </a:solidFill>
              </a:rPr>
              <a:pPr>
                <a:defRPr/>
              </a:pPr>
              <a:t>‹Nr.›</a:t>
            </a:fld>
            <a:endParaRPr lang="de-DE" sz="1400">
              <a:solidFill>
                <a:srgbClr val="7C8388"/>
              </a:solidFill>
            </a:endParaRP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02B4-8B47-4749-9C27-B58F5455978C}" type="datetime1">
              <a:rPr lang="de-DE">
                <a:solidFill>
                  <a:srgbClr val="7C8388"/>
                </a:solidFill>
              </a:rPr>
              <a:pPr>
                <a:defRPr/>
              </a:pPr>
              <a:t>12.02.2014</a:t>
            </a:fld>
            <a:endParaRPr lang="de-DE" sz="1400">
              <a:solidFill>
                <a:srgbClr val="7C8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77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6" y="900000"/>
            <a:ext cx="8077200" cy="7016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0224" y="1584000"/>
            <a:ext cx="3959225" cy="4435200"/>
          </a:xfrm>
        </p:spPr>
        <p:txBody>
          <a:bodyPr/>
          <a:lstStyle>
            <a:lvl1pPr>
              <a:defRPr sz="1600">
                <a:solidFill>
                  <a:srgbClr val="000C2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584000"/>
            <a:ext cx="3962400" cy="4435200"/>
          </a:xfrm>
        </p:spPr>
        <p:txBody>
          <a:bodyPr/>
          <a:lstStyle>
            <a:lvl1pPr>
              <a:defRPr sz="1600">
                <a:solidFill>
                  <a:srgbClr val="000C2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31DC-E7DB-43E5-A4A2-410EAA70E95F}" type="slidenum">
              <a:rPr lang="de-DE">
                <a:solidFill>
                  <a:srgbClr val="7C8388"/>
                </a:solidFill>
              </a:rPr>
              <a:pPr>
                <a:defRPr/>
              </a:pPr>
              <a:t>‹Nr.›</a:t>
            </a:fld>
            <a:endParaRPr lang="de-DE" sz="1400">
              <a:solidFill>
                <a:srgbClr val="7C8388"/>
              </a:solidFill>
            </a:endParaRP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832B-B24B-43B8-A4F4-BE5DB8678768}" type="datetime1">
              <a:rPr lang="de-DE">
                <a:solidFill>
                  <a:srgbClr val="7C8388"/>
                </a:solidFill>
              </a:rPr>
              <a:pPr>
                <a:defRPr/>
              </a:pPr>
              <a:t>12.02.2014</a:t>
            </a:fld>
            <a:endParaRPr lang="de-DE" sz="1400">
              <a:solidFill>
                <a:srgbClr val="7C8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4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900000"/>
            <a:ext cx="8086977" cy="5502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225" y="1508400"/>
            <a:ext cx="3967162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0225" y="2268000"/>
            <a:ext cx="3967162" cy="4017600"/>
          </a:xfrm>
        </p:spPr>
        <p:txBody>
          <a:bodyPr/>
          <a:lstStyle>
            <a:lvl1pPr>
              <a:defRPr sz="1600">
                <a:solidFill>
                  <a:srgbClr val="000A10"/>
                </a:solidFill>
              </a:defRPr>
            </a:lvl1pPr>
            <a:lvl2pPr>
              <a:defRPr sz="1400">
                <a:solidFill>
                  <a:srgbClr val="000A1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08400"/>
            <a:ext cx="3962400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268000"/>
            <a:ext cx="3962400" cy="4017600"/>
          </a:xfrm>
        </p:spPr>
        <p:txBody>
          <a:bodyPr/>
          <a:lstStyle>
            <a:lvl1pPr>
              <a:defRPr sz="1600">
                <a:solidFill>
                  <a:srgbClr val="000A1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7529-AC99-4FC6-A997-1BFAEC8C97EE}" type="slidenum">
              <a:rPr lang="de-DE">
                <a:solidFill>
                  <a:srgbClr val="7C8388"/>
                </a:solidFill>
              </a:rPr>
              <a:pPr>
                <a:defRPr/>
              </a:pPr>
              <a:t>‹Nr.›</a:t>
            </a:fld>
            <a:endParaRPr lang="de-DE" sz="1400">
              <a:solidFill>
                <a:srgbClr val="7C8388"/>
              </a:solidFill>
            </a:endParaRPr>
          </a:p>
        </p:txBody>
      </p:sp>
      <p:sp>
        <p:nvSpPr>
          <p:cNvPr id="8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44B9-391F-42CC-8002-115C5580E217}" type="datetime1">
              <a:rPr lang="de-DE">
                <a:solidFill>
                  <a:srgbClr val="7C8388"/>
                </a:solidFill>
              </a:rPr>
              <a:pPr>
                <a:defRPr/>
              </a:pPr>
              <a:t>12.02.2014</a:t>
            </a:fld>
            <a:endParaRPr lang="de-DE" sz="1400">
              <a:solidFill>
                <a:srgbClr val="7C8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76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900000"/>
            <a:ext cx="8080374" cy="702000"/>
          </a:xfrm>
        </p:spPr>
        <p:txBody>
          <a:bodyPr/>
          <a:lstStyle>
            <a:lvl1pPr algn="l"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84000"/>
            <a:ext cx="5032375" cy="4428000"/>
          </a:xfrm>
        </p:spPr>
        <p:txBody>
          <a:bodyPr/>
          <a:lstStyle>
            <a:lvl1pPr>
              <a:defRPr sz="1800">
                <a:solidFill>
                  <a:srgbClr val="000A10"/>
                </a:solidFill>
              </a:defRPr>
            </a:lvl1pPr>
            <a:lvl2pPr>
              <a:defRPr sz="1600">
                <a:solidFill>
                  <a:srgbClr val="000C2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0225" y="1584000"/>
            <a:ext cx="2935288" cy="4428000"/>
          </a:xfrm>
        </p:spPr>
        <p:txBody>
          <a:bodyPr/>
          <a:lstStyle>
            <a:lvl1pPr marL="0" indent="0">
              <a:buNone/>
              <a:defRPr sz="1400">
                <a:solidFill>
                  <a:srgbClr val="000C2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EA4E-6FF3-456B-AC73-8D30EA1FE065}" type="slidenum">
              <a:rPr lang="de-DE">
                <a:solidFill>
                  <a:srgbClr val="7C8388"/>
                </a:solidFill>
              </a:rPr>
              <a:pPr>
                <a:defRPr/>
              </a:pPr>
              <a:t>‹Nr.›</a:t>
            </a:fld>
            <a:endParaRPr lang="de-DE" sz="1400">
              <a:solidFill>
                <a:srgbClr val="7C8388"/>
              </a:solidFill>
            </a:endParaRP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503A-E086-47DD-A4B3-FB746F753C6A}" type="datetime1">
              <a:rPr lang="de-DE">
                <a:solidFill>
                  <a:srgbClr val="7C8388"/>
                </a:solidFill>
              </a:rPr>
              <a:pPr>
                <a:defRPr/>
              </a:pPr>
              <a:t>12.02.2014</a:t>
            </a:fld>
            <a:endParaRPr lang="de-DE" sz="1400">
              <a:solidFill>
                <a:srgbClr val="7C8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63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0224" y="900000"/>
            <a:ext cx="8074025" cy="508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2691-F14E-483F-832B-6E29C686DA63}" type="slidenum">
              <a:rPr lang="de-DE">
                <a:solidFill>
                  <a:srgbClr val="7C8388"/>
                </a:solidFill>
              </a:rPr>
              <a:pPr>
                <a:defRPr/>
              </a:pPr>
              <a:t>‹Nr.›</a:t>
            </a:fld>
            <a:endParaRPr lang="de-DE" sz="1400">
              <a:solidFill>
                <a:srgbClr val="7C8388"/>
              </a:solidFill>
            </a:endParaRP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EE58-BC84-427C-AD68-E97F067889A9}" type="datetime1">
              <a:rPr lang="de-DE">
                <a:solidFill>
                  <a:srgbClr val="7C8388"/>
                </a:solidFill>
              </a:rPr>
              <a:pPr>
                <a:defRPr/>
              </a:pPr>
              <a:t>12.02.2014</a:t>
            </a:fld>
            <a:endParaRPr lang="de-DE" sz="1400">
              <a:solidFill>
                <a:srgbClr val="7C8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7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81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49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51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9"/>
          <p:cNvSpPr txBox="1">
            <a:spLocks noChangeArrowheads="1"/>
          </p:cNvSpPr>
          <p:nvPr/>
        </p:nvSpPr>
        <p:spPr bwMode="auto">
          <a:xfrm>
            <a:off x="2987675" y="188913"/>
            <a:ext cx="61928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000" b="0" smtClean="0">
                <a:solidFill>
                  <a:srgbClr val="C0C0C0"/>
                </a:solidFill>
                <a:latin typeface="Verdana" pitchFamily="34" charset="0"/>
                <a:cs typeface="+mn-cs"/>
              </a:rPr>
              <a:t>Effekte und Verhalten von TiO</a:t>
            </a:r>
            <a:r>
              <a:rPr lang="de-DE" sz="1000" b="0" baseline="-25000" smtClean="0">
                <a:solidFill>
                  <a:srgbClr val="C0C0C0"/>
                </a:solidFill>
                <a:latin typeface="Verdana" pitchFamily="34" charset="0"/>
                <a:cs typeface="+mn-cs"/>
              </a:rPr>
              <a:t>2</a:t>
            </a:r>
            <a:r>
              <a:rPr lang="de-DE" sz="1000" b="0" smtClean="0">
                <a:solidFill>
                  <a:srgbClr val="C0C0C0"/>
                </a:solidFill>
                <a:latin typeface="Verdana" pitchFamily="34" charset="0"/>
                <a:cs typeface="+mn-cs"/>
              </a:rPr>
              <a:t> Nanopartikeln in der aquatischen Umwelt </a:t>
            </a:r>
            <a:endParaRPr lang="en-GB" sz="1000" b="0" smtClean="0">
              <a:solidFill>
                <a:srgbClr val="C0C0C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027" name="Picture 14" descr="Slid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b="6557"/>
          <a:stretch>
            <a:fillRect/>
          </a:stretch>
        </p:blipFill>
        <p:spPr bwMode="auto">
          <a:xfrm>
            <a:off x="0" y="704850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0" descr="Slid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98"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0" y="6548438"/>
            <a:ext cx="91440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035E33CF-FDE2-4C55-8512-17F2C87B1866}" type="slidenum">
              <a:rPr lang="de-DE" sz="1000" smtClean="0">
                <a:solidFill>
                  <a:srgbClr val="4D4D4D"/>
                </a:solidFill>
                <a:latin typeface="Verdana" pitchFamily="34" charset="0"/>
                <a:cs typeface="+mn-cs"/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de-DE" sz="1000" b="0" smtClean="0">
                <a:solidFill>
                  <a:srgbClr val="4D4D4D"/>
                </a:solidFill>
                <a:latin typeface="Verdana" pitchFamily="34" charset="0"/>
                <a:cs typeface="+mn-cs"/>
              </a:rPr>
              <a:t> </a:t>
            </a:r>
            <a:endParaRPr lang="en-GB" sz="1000" b="0" smtClean="0">
              <a:solidFill>
                <a:srgbClr val="4D4D4D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031" name="Picture 25" descr="logo EGS cop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24625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92" r:id="rId14"/>
    <p:sldLayoutId id="2147483694" r:id="rId15"/>
    <p:sldLayoutId id="2147483705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416675"/>
            <a:ext cx="18240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accent2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4CCCE2CC-2EEA-4159-B43A-B7C61837C4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415088"/>
            <a:ext cx="1905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chemeClr val="accent2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D08EACB4-A3C5-4E30-AF54-5931623C1E43}" type="datetime1">
              <a:rPr lang="de-DE"/>
              <a:pPr>
                <a:defRPr/>
              </a:pPr>
              <a:t>12.02.2014</a:t>
            </a:fld>
            <a:endParaRPr lang="de-DE"/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530225" y="900113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5" y="1584325"/>
            <a:ext cx="80772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pic>
        <p:nvPicPr>
          <p:cNvPr id="1030" name="Picture 1031" descr="a_logo_ohne_claim_c1_rg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228600"/>
            <a:ext cx="16208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4516438" y="427038"/>
            <a:ext cx="822325" cy="8223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5983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+mj-lt"/>
          <a:ea typeface="ＭＳ Ｐゴシック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90B1A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Geneva" pitchFamily="-107" charset="-128"/>
          <a:cs typeface="Geneva" pitchFamily="-107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pitchFamily="-107" charset="-128"/>
          <a:cs typeface="Genev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Geneva" pitchFamily="-107" charset="-128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9"/>
          <p:cNvSpPr txBox="1">
            <a:spLocks noChangeArrowheads="1"/>
          </p:cNvSpPr>
          <p:nvPr/>
        </p:nvSpPr>
        <p:spPr bwMode="auto">
          <a:xfrm>
            <a:off x="2987675" y="188913"/>
            <a:ext cx="61928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000" b="0" smtClean="0">
                <a:solidFill>
                  <a:srgbClr val="C0C0C0"/>
                </a:solidFill>
                <a:latin typeface="Verdana" pitchFamily="34" charset="0"/>
                <a:cs typeface="+mn-cs"/>
              </a:rPr>
              <a:t>Effekte und Verhalten von TiO</a:t>
            </a:r>
            <a:r>
              <a:rPr lang="de-DE" sz="1000" b="0" baseline="-25000" smtClean="0">
                <a:solidFill>
                  <a:srgbClr val="C0C0C0"/>
                </a:solidFill>
                <a:latin typeface="Verdana" pitchFamily="34" charset="0"/>
                <a:cs typeface="+mn-cs"/>
              </a:rPr>
              <a:t>2</a:t>
            </a:r>
            <a:r>
              <a:rPr lang="de-DE" sz="1000" b="0" smtClean="0">
                <a:solidFill>
                  <a:srgbClr val="C0C0C0"/>
                </a:solidFill>
                <a:latin typeface="Verdana" pitchFamily="34" charset="0"/>
                <a:cs typeface="+mn-cs"/>
              </a:rPr>
              <a:t> Nanopartikeln in der aquatischen Umwelt </a:t>
            </a:r>
            <a:endParaRPr lang="en-GB" sz="1000" b="0" smtClean="0">
              <a:solidFill>
                <a:srgbClr val="C0C0C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027" name="Picture 14" descr="Slid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b="6557"/>
          <a:stretch>
            <a:fillRect/>
          </a:stretch>
        </p:blipFill>
        <p:spPr bwMode="auto">
          <a:xfrm>
            <a:off x="0" y="704850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0" descr="Slid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98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0" y="6548438"/>
            <a:ext cx="91440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1C538540-B1A1-4C52-938D-935C28787F5A}" type="slidenum">
              <a:rPr lang="de-DE" sz="1000" smtClean="0">
                <a:solidFill>
                  <a:srgbClr val="4D4D4D"/>
                </a:solidFill>
                <a:latin typeface="Verdana" pitchFamily="34" charset="0"/>
                <a:cs typeface="+mn-cs"/>
              </a:rPr>
              <a:pPr algn="r"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de-DE" sz="1000" b="0" smtClean="0">
                <a:solidFill>
                  <a:srgbClr val="4D4D4D"/>
                </a:solidFill>
                <a:latin typeface="Verdana" pitchFamily="34" charset="0"/>
                <a:cs typeface="+mn-cs"/>
              </a:rPr>
              <a:t> </a:t>
            </a:r>
            <a:endParaRPr lang="en-GB" sz="1000" b="0" smtClean="0">
              <a:solidFill>
                <a:srgbClr val="4D4D4D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031" name="Picture 25" descr="logo EGS cop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24625"/>
            <a:ext cx="327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3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416675"/>
            <a:ext cx="18240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accent2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4CCCE2CC-2EEA-4159-B43A-B7C61837C491}" type="slidenum">
              <a:rPr lang="de-DE">
                <a:solidFill>
                  <a:srgbClr val="7C838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7C8388"/>
              </a:solidFill>
            </a:endParaRP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415088"/>
            <a:ext cx="1905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chemeClr val="accent2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D08EACB4-A3C5-4E30-AF54-5931623C1E43}" type="datetime1">
              <a:rPr lang="de-DE">
                <a:solidFill>
                  <a:srgbClr val="7C8388"/>
                </a:solidFill>
              </a:rPr>
              <a:pPr>
                <a:defRPr/>
              </a:pPr>
              <a:t>12.02.2014</a:t>
            </a:fld>
            <a:endParaRPr lang="de-DE">
              <a:solidFill>
                <a:srgbClr val="7C8388"/>
              </a:solidFill>
            </a:endParaRPr>
          </a:p>
        </p:txBody>
      </p:sp>
      <p:sp>
        <p:nvSpPr>
          <p:cNvPr id="102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530225" y="900113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</a:p>
        </p:txBody>
      </p:sp>
      <p:sp>
        <p:nvSpPr>
          <p:cNvPr id="102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5" y="1584325"/>
            <a:ext cx="80772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pic>
        <p:nvPicPr>
          <p:cNvPr id="1030" name="Picture 1031" descr="a_logo_ohne_claim_c1_rg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228600"/>
            <a:ext cx="16208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1" name="Gerade Verbindung 12"/>
          <p:cNvCxnSpPr>
            <a:cxnSpLocks noChangeShapeType="1"/>
          </p:cNvCxnSpPr>
          <p:nvPr/>
        </p:nvCxnSpPr>
        <p:spPr bwMode="auto">
          <a:xfrm>
            <a:off x="4516438" y="427038"/>
            <a:ext cx="822325" cy="8223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89552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+mj-lt"/>
          <a:ea typeface="ＭＳ Ｐゴシック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790B1A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A6173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90B1A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Geneva" pitchFamily="-107" charset="-128"/>
          <a:cs typeface="Geneva" pitchFamily="-107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Geneva" pitchFamily="-107" charset="-128"/>
          <a:cs typeface="Genev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Geneva" pitchFamily="-107" charset="-128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6.jpeg"/><Relationship Id="rId4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7412" name="Picture 11" descr="Title "/>
          <p:cNvPicPr>
            <a:picLocks noChangeAspect="1" noChangeArrowheads="1"/>
          </p:cNvPicPr>
          <p:nvPr/>
        </p:nvPicPr>
        <p:blipFill>
          <a:blip r:embed="rId3" cstate="print"/>
          <a:srcRect t="6229"/>
          <a:stretch>
            <a:fillRect/>
          </a:stretch>
        </p:blipFill>
        <p:spPr bwMode="auto">
          <a:xfrm>
            <a:off x="0" y="47625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272117" y="2995763"/>
            <a:ext cx="56836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800" b="0" dirty="0" smtClean="0">
                <a:ea typeface="ＭＳ Ｐゴシック" pitchFamily="1" charset="-128"/>
                <a:cs typeface="+mn-cs"/>
              </a:rPr>
              <a:t>Einsatz von Nanopartikeln in der </a:t>
            </a:r>
            <a:r>
              <a:rPr lang="de-DE" sz="2800" b="0" i="1" dirty="0" smtClean="0">
                <a:ea typeface="ＭＳ Ｐゴシック" pitchFamily="1" charset="-128"/>
                <a:cs typeface="+mn-cs"/>
              </a:rPr>
              <a:t>in situ</a:t>
            </a:r>
            <a:r>
              <a:rPr lang="de-DE" sz="2800" b="0" dirty="0">
                <a:ea typeface="ＭＳ Ｐゴシック" pitchFamily="1" charset="-128"/>
                <a:cs typeface="+mn-cs"/>
              </a:rPr>
              <a:t> </a:t>
            </a:r>
            <a:r>
              <a:rPr lang="de-DE" sz="2800" b="0" dirty="0" smtClean="0">
                <a:ea typeface="ＭＳ Ｐゴシック" pitchFamily="1" charset="-128"/>
                <a:cs typeface="+mn-cs"/>
              </a:rPr>
              <a:t>Grundwassersanierung </a:t>
            </a:r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76200" y="3081058"/>
            <a:ext cx="297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err="1" smtClean="0">
                <a:solidFill>
                  <a:srgbClr val="000000"/>
                </a:solidFill>
              </a:rPr>
              <a:t>Thilo</a:t>
            </a:r>
            <a:r>
              <a:rPr lang="en-GB" sz="2000" dirty="0" smtClean="0">
                <a:solidFill>
                  <a:srgbClr val="000000"/>
                </a:solidFill>
              </a:rPr>
              <a:t> Hofmann</a:t>
            </a:r>
            <a:endParaRPr lang="en-GB" sz="2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GB" sz="2000" b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GB" sz="20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34964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Nanoeisenpartikel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0612" y="874024"/>
            <a:ext cx="8617894" cy="547260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Partikeleigenschaften</a:t>
            </a:r>
          </a:p>
          <a:p>
            <a:pPr>
              <a:spcAft>
                <a:spcPts val="600"/>
              </a:spcAft>
            </a:pP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Partikelgröße, Dichte, Oberflächenladung,...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beeinflussen 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Stabilität</a:t>
            </a: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Hydrochemische 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Bedingungen am Standort </a:t>
            </a:r>
          </a:p>
          <a:p>
            <a:pPr>
              <a:spcAft>
                <a:spcPts val="1800"/>
              </a:spcAft>
            </a:pP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pH-Wert, Ionenstärke, </a:t>
            </a: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Grundwasserzusammensetzung,…</a:t>
            </a:r>
            <a:r>
              <a:rPr lang="de-DE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beeinflussen </a:t>
            </a:r>
            <a:r>
              <a:rPr lang="de-DE" sz="2000" dirty="0">
                <a:solidFill>
                  <a:schemeClr val="tx1"/>
                </a:solidFill>
                <a:cs typeface="Arial" panose="020B0604020202020204" pitchFamily="34" charset="0"/>
              </a:rPr>
              <a:t>Stabilität</a:t>
            </a:r>
            <a:endParaRPr lang="de-DE" sz="1800" b="0" i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de-DE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Stabilität und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Dispergierbarkeit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der Nanoeisenpartikel in wässrigen 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Suspensionen ist entscheidend.</a:t>
            </a:r>
            <a:endParaRPr lang="de-DE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77" y="1917386"/>
            <a:ext cx="5711364" cy="229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64876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Reaktivität der Nanoeisenpartikel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4059" y="860576"/>
            <a:ext cx="8782340" cy="599742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Reaktivität ist abhängig von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Partikeleigenschaften </a:t>
            </a:r>
          </a:p>
          <a:p>
            <a:pPr>
              <a:spcAft>
                <a:spcPts val="600"/>
              </a:spcAft>
            </a:pP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Oberflächenmodifikation, </a:t>
            </a:r>
            <a:r>
              <a:rPr lang="de-DE" sz="1800" b="0" i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Fe</a:t>
            </a: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(0)-Gehalt, Partikelgröße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Hydrochemischen Bedingungen</a:t>
            </a:r>
          </a:p>
          <a:p>
            <a:pPr>
              <a:spcAft>
                <a:spcPts val="600"/>
              </a:spcAft>
            </a:pP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pH-Wert, Grundwasserzusammensetzung, Ionenstärke</a:t>
            </a:r>
            <a:endParaRPr lang="de-DE" sz="18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de-DE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de-DE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de-DE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Erhöhung der Selektivität 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der Nanoeisenpartikel für den 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Zielschadstoff.</a:t>
            </a:r>
            <a:endParaRPr lang="de-DE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Oval 1"/>
          <p:cNvSpPr/>
          <p:nvPr/>
        </p:nvSpPr>
        <p:spPr>
          <a:xfrm>
            <a:off x="3575489" y="3406176"/>
            <a:ext cx="1813687" cy="18306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Fe</a:t>
            </a:r>
            <a:r>
              <a:rPr lang="en-US" sz="2400" baseline="30000" dirty="0"/>
              <a:t>0</a:t>
            </a:r>
          </a:p>
        </p:txBody>
      </p:sp>
      <p:sp>
        <p:nvSpPr>
          <p:cNvPr id="8" name="Nach rechts gekrümmter Pfeil 7"/>
          <p:cNvSpPr/>
          <p:nvPr/>
        </p:nvSpPr>
        <p:spPr>
          <a:xfrm rot="20255480">
            <a:off x="5346899" y="3150136"/>
            <a:ext cx="494642" cy="1568243"/>
          </a:xfrm>
          <a:prstGeom prst="curvedRightArrow">
            <a:avLst>
              <a:gd name="adj1" fmla="val 0"/>
              <a:gd name="adj2" fmla="val 43338"/>
              <a:gd name="adj3" fmla="val 2500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feld 18"/>
          <p:cNvSpPr txBox="1">
            <a:spLocks noChangeArrowheads="1"/>
          </p:cNvSpPr>
          <p:nvPr/>
        </p:nvSpPr>
        <p:spPr bwMode="auto">
          <a:xfrm>
            <a:off x="5496983" y="2864225"/>
            <a:ext cx="1037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err="1">
                <a:solidFill>
                  <a:srgbClr val="FF0000"/>
                </a:solidFill>
              </a:rPr>
              <a:t>RCl</a:t>
            </a:r>
            <a:r>
              <a:rPr lang="de-DE" sz="1800" dirty="0">
                <a:solidFill>
                  <a:srgbClr val="FF0000"/>
                </a:solidFill>
              </a:rPr>
              <a:t> +H</a:t>
            </a:r>
            <a:r>
              <a:rPr lang="de-DE" sz="1800" baseline="30000" dirty="0">
                <a:solidFill>
                  <a:srgbClr val="FF0000"/>
                </a:solidFill>
              </a:rPr>
              <a:t>+</a:t>
            </a:r>
            <a:endParaRPr lang="en-US" sz="1800" baseline="30000" dirty="0">
              <a:solidFill>
                <a:srgbClr val="FF0000"/>
              </a:solidFill>
            </a:endParaRPr>
          </a:p>
        </p:txBody>
      </p:sp>
      <p:sp>
        <p:nvSpPr>
          <p:cNvPr id="10" name="Textfeld 23"/>
          <p:cNvSpPr txBox="1">
            <a:spLocks noChangeArrowheads="1"/>
          </p:cNvSpPr>
          <p:nvPr/>
        </p:nvSpPr>
        <p:spPr bwMode="auto">
          <a:xfrm>
            <a:off x="6076534" y="4289513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RH +Cl</a:t>
            </a:r>
            <a:r>
              <a:rPr lang="de-DE" sz="1800" baseline="30000" dirty="0">
                <a:solidFill>
                  <a:srgbClr val="FF0000"/>
                </a:solidFill>
              </a:rPr>
              <a:t>-</a:t>
            </a:r>
            <a:endParaRPr lang="en-US" sz="1800" baseline="30000" dirty="0">
              <a:solidFill>
                <a:srgbClr val="FF0000"/>
              </a:solidFill>
            </a:endParaRPr>
          </a:p>
        </p:txBody>
      </p:sp>
      <p:sp>
        <p:nvSpPr>
          <p:cNvPr id="11" name="Nach rechts gekrümmter Pfeil 10"/>
          <p:cNvSpPr/>
          <p:nvPr/>
        </p:nvSpPr>
        <p:spPr>
          <a:xfrm rot="9018566">
            <a:off x="3182199" y="4076300"/>
            <a:ext cx="494642" cy="1568243"/>
          </a:xfrm>
          <a:prstGeom prst="curvedRightArrow">
            <a:avLst>
              <a:gd name="adj1" fmla="val 0"/>
              <a:gd name="adj2" fmla="val 43338"/>
              <a:gd name="adj3" fmla="val 25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feld 18"/>
          <p:cNvSpPr txBox="1">
            <a:spLocks noChangeArrowheads="1"/>
          </p:cNvSpPr>
          <p:nvPr/>
        </p:nvSpPr>
        <p:spPr bwMode="auto">
          <a:xfrm>
            <a:off x="2736630" y="5462700"/>
            <a:ext cx="808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/>
              <a:t>2 H</a:t>
            </a:r>
            <a:r>
              <a:rPr lang="de-DE" sz="1800" baseline="-25000" dirty="0" smtClean="0"/>
              <a:t>2</a:t>
            </a:r>
            <a:r>
              <a:rPr lang="de-DE" sz="1800" dirty="0" smtClean="0"/>
              <a:t>O</a:t>
            </a:r>
            <a:endParaRPr lang="en-US" sz="1800" baseline="30000" dirty="0"/>
          </a:p>
        </p:txBody>
      </p:sp>
      <p:sp>
        <p:nvSpPr>
          <p:cNvPr id="13" name="Textfeld 18"/>
          <p:cNvSpPr txBox="1">
            <a:spLocks noChangeArrowheads="1"/>
          </p:cNvSpPr>
          <p:nvPr/>
        </p:nvSpPr>
        <p:spPr bwMode="auto">
          <a:xfrm>
            <a:off x="1559859" y="4114684"/>
            <a:ext cx="122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/>
              <a:t>H</a:t>
            </a:r>
            <a:r>
              <a:rPr lang="de-DE" sz="1800" baseline="-25000" dirty="0" smtClean="0"/>
              <a:t>2</a:t>
            </a:r>
            <a:r>
              <a:rPr lang="de-DE" sz="1800" dirty="0"/>
              <a:t> </a:t>
            </a:r>
            <a:r>
              <a:rPr lang="de-DE" sz="1800" dirty="0" smtClean="0"/>
              <a:t>+ 2OH</a:t>
            </a:r>
            <a:r>
              <a:rPr lang="de-DE" sz="1800" baseline="30000" dirty="0" smtClean="0"/>
              <a:t>-</a:t>
            </a: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3802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67938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Einbringung der Nanoeisenpartikel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4059" y="914365"/>
            <a:ext cx="8632600" cy="547260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Erfolgreiche Einbringung ist abhängig von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Injektionsverfahren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Transportverhalten</a:t>
            </a:r>
          </a:p>
          <a:p>
            <a:pPr>
              <a:spcAft>
                <a:spcPts val="600"/>
              </a:spcAft>
            </a:pPr>
            <a:endParaRPr lang="de-DE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Injektionsverfahren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Injektion über Grundwassermessstelle</a:t>
            </a:r>
          </a:p>
          <a:p>
            <a:pPr>
              <a:spcAft>
                <a:spcPts val="600"/>
              </a:spcAft>
            </a:pPr>
            <a:r>
              <a:rPr lang="de-DE" sz="2000" b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Direct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-Push-Injektion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Druckinjektion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Hydraulisches,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pneumatisches „</a:t>
            </a:r>
            <a:r>
              <a:rPr lang="de-DE" sz="2000" b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Fracken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“</a:t>
            </a: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Vor- und Nachteile verschiedener 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Injektionsverfahren nicht bekannt.</a:t>
            </a: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65" y="1492588"/>
            <a:ext cx="4788411" cy="2265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2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89929" y="927812"/>
            <a:ext cx="8967517" cy="547260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Transportverhalten in porösen Medien ist </a:t>
            </a:r>
            <a:r>
              <a:rPr lang="de-DE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abhängig von</a:t>
            </a:r>
            <a:endParaRPr lang="de-DE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Partikeleigenschaften</a:t>
            </a:r>
          </a:p>
          <a:p>
            <a:pPr>
              <a:spcAft>
                <a:spcPts val="600"/>
              </a:spcAft>
            </a:pPr>
            <a:r>
              <a:rPr lang="de-DE" sz="1800" b="0" i="1" dirty="0" smtClean="0">
                <a:solidFill>
                  <a:schemeClr val="tx1"/>
                </a:solidFill>
                <a:cs typeface="Arial" panose="020B0604020202020204" pitchFamily="34" charset="0"/>
              </a:rPr>
              <a:t>Oberflächenmodifikation, Partikelgröße 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Hydrochemischen </a:t>
            </a:r>
            <a:r>
              <a:rPr lang="de-DE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und </a:t>
            </a:r>
            <a:r>
              <a:rPr lang="de-DE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hydrogeologischen </a:t>
            </a:r>
            <a:r>
              <a:rPr lang="de-DE" sz="2000" b="0" dirty="0">
                <a:solidFill>
                  <a:schemeClr val="tx1"/>
                </a:solidFill>
                <a:cs typeface="Arial" panose="020B0604020202020204" pitchFamily="34" charset="0"/>
              </a:rPr>
              <a:t>Bedingungen </a:t>
            </a:r>
            <a:endParaRPr lang="de-DE" sz="1800" b="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Grundwasserzusammensetzung, Ionenstärke, Aquifermaterial</a:t>
            </a:r>
          </a:p>
          <a:p>
            <a:pPr>
              <a:spcAft>
                <a:spcPts val="600"/>
              </a:spcAft>
            </a:pPr>
            <a:endParaRPr lang="de-DE" sz="18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800" b="0" i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Einfluss von Ladungsheterogenitäten im Aquifermaterial auf das Transportverhalten der 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Nanoeisenpartikel bisher kaum untersucht.</a:t>
            </a:r>
            <a:endParaRPr lang="de-DE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62" y="2904565"/>
            <a:ext cx="4871649" cy="25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67938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Einbringung der Nanoeisenpartikel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33"/>
          <p:cNvSpPr txBox="1">
            <a:spLocks noChangeArrowheads="1"/>
          </p:cNvSpPr>
          <p:nvPr/>
        </p:nvSpPr>
        <p:spPr bwMode="auto">
          <a:xfrm>
            <a:off x="234016" y="1007080"/>
            <a:ext cx="883602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2800" dirty="0" smtClean="0"/>
          </a:p>
          <a:p>
            <a:pPr algn="ctr"/>
            <a:r>
              <a:rPr lang="de-DE" sz="2800" dirty="0" smtClean="0"/>
              <a:t>Sanierung </a:t>
            </a:r>
            <a:r>
              <a:rPr lang="de-DE" sz="2800" dirty="0"/>
              <a:t>von CKW Kontaminationen im Grundwasser unter Verwendung von nanopartikulärem Eisen </a:t>
            </a:r>
            <a:endParaRPr lang="de-DE" sz="2800" dirty="0" smtClean="0"/>
          </a:p>
          <a:p>
            <a:pPr algn="ctr"/>
            <a:endParaRPr lang="de-DE" sz="2800" dirty="0"/>
          </a:p>
          <a:p>
            <a:endParaRPr lang="de-DE" sz="1800" b="0" dirty="0" smtClean="0"/>
          </a:p>
          <a:p>
            <a:endParaRPr lang="de-DE" sz="1800" b="0" dirty="0"/>
          </a:p>
          <a:p>
            <a:r>
              <a:rPr lang="de-DE" sz="1800" b="0" dirty="0" smtClean="0"/>
              <a:t>Projektleitung Universität Wien</a:t>
            </a:r>
          </a:p>
          <a:p>
            <a:endParaRPr lang="de-DE" sz="1800" b="0" dirty="0" smtClean="0"/>
          </a:p>
          <a:p>
            <a:endParaRPr lang="de-DE" sz="1800" b="0" dirty="0" smtClean="0"/>
          </a:p>
          <a:p>
            <a:r>
              <a:rPr lang="de-DE" sz="1800" b="0" dirty="0" smtClean="0"/>
              <a:t>Kooperationspartner: Austrian Institute </a:t>
            </a:r>
            <a:r>
              <a:rPr lang="de-DE" sz="1800" b="0" dirty="0" err="1" smtClean="0"/>
              <a:t>of</a:t>
            </a:r>
            <a:r>
              <a:rPr lang="de-DE" sz="1800" b="0" dirty="0" smtClean="0"/>
              <a:t> Technology</a:t>
            </a:r>
            <a:endParaRPr lang="de-DE" sz="1600" b="0" dirty="0" smtClean="0"/>
          </a:p>
        </p:txBody>
      </p:sp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4499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Das Projektes NanoSan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848420" y="5599084"/>
            <a:ext cx="55255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0" dirty="0">
                <a:latin typeface="Arial" pitchFamily="34" charset="0"/>
                <a:ea typeface="ＭＳ Ｐゴシック"/>
                <a:cs typeface="ＭＳ Ｐゴシック"/>
              </a:rPr>
              <a:t>Gefördert aus Mitteln des Bundesministeriums für Land- und Forstwirtschaft, Umwelt und Wasserwirtschaft</a:t>
            </a:r>
          </a:p>
          <a:p>
            <a:pPr>
              <a:defRPr/>
            </a:pPr>
            <a:r>
              <a:rPr lang="de-DE" b="0" dirty="0" smtClean="0">
                <a:latin typeface="Arial" pitchFamily="34" charset="0"/>
                <a:ea typeface="ＭＳ Ｐゴシック"/>
                <a:cs typeface="ＭＳ Ｐゴシック"/>
              </a:rPr>
              <a:t>Förderungsmanagement: Kommunalkredit </a:t>
            </a:r>
            <a:r>
              <a:rPr lang="de-DE" b="0" dirty="0">
                <a:latin typeface="Arial" pitchFamily="34" charset="0"/>
                <a:ea typeface="ＭＳ Ｐゴシック"/>
                <a:cs typeface="ＭＳ Ｐゴシック"/>
              </a:rPr>
              <a:t>Public Consulting GmbH</a:t>
            </a:r>
            <a:endParaRPr lang="en-US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ＭＳ Ｐゴシック"/>
            </a:endParaRPr>
          </a:p>
          <a:p>
            <a:pPr>
              <a:defRPr/>
            </a:pPr>
            <a:endParaRPr lang="en-US" b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02" y="5537549"/>
            <a:ext cx="1568579" cy="7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6622"/>
          <a:stretch>
            <a:fillRect/>
          </a:stretch>
        </p:blipFill>
        <p:spPr bwMode="auto">
          <a:xfrm>
            <a:off x="183115" y="5464524"/>
            <a:ext cx="1474233" cy="101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 descr="uni_logo_neu cop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7576" y="3571539"/>
            <a:ext cx="20828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76" y="4372143"/>
            <a:ext cx="219011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33"/>
          <p:cNvSpPr txBox="1">
            <a:spLocks noChangeArrowheads="1"/>
          </p:cNvSpPr>
          <p:nvPr/>
        </p:nvSpPr>
        <p:spPr bwMode="auto">
          <a:xfrm>
            <a:off x="234016" y="1921476"/>
            <a:ext cx="88360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2800" dirty="0" smtClean="0"/>
          </a:p>
          <a:p>
            <a:pPr algn="ctr"/>
            <a:r>
              <a:rPr lang="de-DE" sz="2800" dirty="0" smtClean="0"/>
              <a:t>Ziel:</a:t>
            </a:r>
          </a:p>
          <a:p>
            <a:pPr algn="ctr"/>
            <a:endParaRPr lang="de-DE" sz="2800" dirty="0" smtClean="0"/>
          </a:p>
          <a:p>
            <a:pPr algn="ctr"/>
            <a:r>
              <a:rPr lang="de-DE" sz="2800" dirty="0" smtClean="0"/>
              <a:t>Weiterentwicklung und Implementierung der Nanoeisentechnologie als Sanierungsverfahren in Österreich</a:t>
            </a:r>
            <a:endParaRPr lang="de-DE" sz="1600" b="0" dirty="0" smtClean="0"/>
          </a:p>
        </p:txBody>
      </p:sp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4499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Das Projektes NanoSan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4312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Situation in Österreich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1599" y="4975412"/>
            <a:ext cx="8133802" cy="1492623"/>
          </a:xfrm>
          <a:prstGeom prst="rect">
            <a:avLst/>
          </a:prstGeom>
          <a:solidFill>
            <a:schemeClr val="bg1"/>
          </a:solidFill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 smtClean="0"/>
              <a:t>Angewandte Sanierungsverfahren: Räumung/Aushub, </a:t>
            </a:r>
            <a:r>
              <a:rPr lang="de-DE" sz="2000" b="0" dirty="0" smtClean="0"/>
              <a:t>Pump &amp; </a:t>
            </a:r>
            <a:r>
              <a:rPr lang="de-DE" sz="2000" b="0" dirty="0" err="1" smtClean="0"/>
              <a:t>Treat</a:t>
            </a:r>
            <a:r>
              <a:rPr lang="de-DE" sz="2000" b="0" dirty="0" smtClean="0"/>
              <a:t>, </a:t>
            </a:r>
            <a:r>
              <a:rPr lang="de-DE" sz="2000" b="0" dirty="0" smtClean="0"/>
              <a:t>Bodenluftabsaugung</a:t>
            </a:r>
          </a:p>
          <a:p>
            <a:endParaRPr lang="de-DE" sz="2000" b="0" dirty="0" smtClean="0"/>
          </a:p>
          <a:p>
            <a:r>
              <a:rPr lang="de-DE" sz="2000" b="0" dirty="0" smtClean="0"/>
              <a:t>Sanierung mit Nanoeisen = Technologie mit Entwicklungsbedarf</a:t>
            </a:r>
            <a:endParaRPr lang="de-DE" sz="1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18" y="769283"/>
            <a:ext cx="6496477" cy="40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8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33"/>
          <p:cNvSpPr txBox="1">
            <a:spLocks noChangeArrowheads="1"/>
          </p:cNvSpPr>
          <p:nvPr/>
        </p:nvSpPr>
        <p:spPr bwMode="auto">
          <a:xfrm>
            <a:off x="198733" y="1531513"/>
            <a:ext cx="88360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b="0" dirty="0" smtClean="0"/>
          </a:p>
          <a:p>
            <a:r>
              <a:rPr lang="de-DE" sz="2000" b="0" dirty="0"/>
              <a:t> </a:t>
            </a:r>
            <a:r>
              <a:rPr lang="de-DE" sz="2000" b="0" dirty="0" smtClean="0"/>
              <a:t>       Labormaßstab	</a:t>
            </a:r>
            <a:r>
              <a:rPr lang="de-DE" sz="2000" b="0" dirty="0"/>
              <a:t> </a:t>
            </a:r>
            <a:r>
              <a:rPr lang="de-DE" sz="2000" b="0" dirty="0" smtClean="0"/>
              <a:t>              großskalige                Pilotanwendung</a:t>
            </a:r>
          </a:p>
          <a:p>
            <a:r>
              <a:rPr lang="de-DE" sz="2000" b="0" dirty="0"/>
              <a:t>	</a:t>
            </a:r>
            <a:r>
              <a:rPr lang="de-DE" sz="2000" b="0" dirty="0" smtClean="0"/>
              <a:t>            		</a:t>
            </a:r>
            <a:r>
              <a:rPr lang="de-DE" sz="2000" b="0" dirty="0"/>
              <a:t> </a:t>
            </a:r>
            <a:r>
              <a:rPr lang="de-DE" sz="2000" b="0" dirty="0" smtClean="0"/>
              <a:t>                Versuche 		in Österreich</a:t>
            </a:r>
          </a:p>
          <a:p>
            <a:endParaRPr lang="de-DE" sz="2000" b="0" dirty="0"/>
          </a:p>
          <a:p>
            <a:endParaRPr lang="de-DE" sz="2000" b="0" dirty="0" smtClean="0"/>
          </a:p>
          <a:p>
            <a:endParaRPr lang="de-DE" sz="2000" b="0" dirty="0"/>
          </a:p>
          <a:p>
            <a:endParaRPr lang="de-DE" sz="2000" b="0" dirty="0" smtClean="0"/>
          </a:p>
          <a:p>
            <a:endParaRPr lang="de-DE" sz="2000" b="0" dirty="0"/>
          </a:p>
          <a:p>
            <a:endParaRPr lang="de-DE" sz="2000" b="0" dirty="0" smtClean="0"/>
          </a:p>
          <a:p>
            <a:r>
              <a:rPr lang="de-DE" sz="2000" b="0" dirty="0" smtClean="0"/>
              <a:t>         </a:t>
            </a:r>
            <a:r>
              <a:rPr lang="de-DE" sz="2000" dirty="0" smtClean="0"/>
              <a:t>Projekt </a:t>
            </a:r>
            <a:r>
              <a:rPr lang="de-DE" sz="2000" dirty="0" smtClean="0"/>
              <a:t>NanoSan</a:t>
            </a:r>
            <a:endParaRPr lang="de-DE" sz="2000" dirty="0" smtClean="0"/>
          </a:p>
          <a:p>
            <a:r>
              <a:rPr lang="de-DE" sz="2000" b="0" dirty="0"/>
              <a:t>	</a:t>
            </a:r>
            <a:endParaRPr lang="de-DE" sz="2000" b="0" dirty="0" smtClean="0"/>
          </a:p>
          <a:p>
            <a:endParaRPr lang="de-DE" sz="2000" b="0" dirty="0"/>
          </a:p>
          <a:p>
            <a:endParaRPr lang="de-DE" sz="2000" b="0" dirty="0" smtClean="0"/>
          </a:p>
          <a:p>
            <a:endParaRPr lang="de-DE" sz="2000" b="0" dirty="0"/>
          </a:p>
          <a:p>
            <a:endParaRPr lang="de-DE" sz="2000" b="0" dirty="0" smtClean="0"/>
          </a:p>
          <a:p>
            <a:endParaRPr lang="de-DE" sz="2000" b="0" dirty="0" smtClean="0"/>
          </a:p>
        </p:txBody>
      </p:sp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73709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Entwicklung der Nanoeisentechnologie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350083" y="3582276"/>
            <a:ext cx="51331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5" y="2819450"/>
            <a:ext cx="1432019" cy="10740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27134" b="10623"/>
          <a:stretch/>
        </p:blipFill>
        <p:spPr>
          <a:xfrm>
            <a:off x="3968203" y="2695366"/>
            <a:ext cx="1543647" cy="1796350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3201086" y="2463189"/>
            <a:ext cx="0" cy="24449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58" y="3037029"/>
            <a:ext cx="2743200" cy="1297305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5632874" y="3593541"/>
            <a:ext cx="51331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rot="16200000">
            <a:off x="2785796" y="319279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2013</a:t>
            </a:r>
            <a:endParaRPr lang="de-DE" dirty="0"/>
          </a:p>
        </p:txBody>
      </p:sp>
      <p:cxnSp>
        <p:nvCxnSpPr>
          <p:cNvPr id="14" name="Gerade Verbindung 13"/>
          <p:cNvCxnSpPr/>
          <p:nvPr/>
        </p:nvCxnSpPr>
        <p:spPr>
          <a:xfrm flipH="1">
            <a:off x="730218" y="2475932"/>
            <a:ext cx="14539" cy="24322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 rot="16200000">
            <a:off x="333699" y="3205533"/>
            <a:ext cx="516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5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33"/>
          <p:cNvSpPr txBox="1">
            <a:spLocks noChangeArrowheads="1"/>
          </p:cNvSpPr>
          <p:nvPr/>
        </p:nvSpPr>
        <p:spPr bwMode="auto">
          <a:xfrm>
            <a:off x="234016" y="926398"/>
            <a:ext cx="883602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200" b="0" dirty="0" smtClean="0"/>
          </a:p>
          <a:p>
            <a:endParaRPr lang="de-DE" sz="2200" b="0" dirty="0" smtClean="0"/>
          </a:p>
          <a:p>
            <a:endParaRPr lang="de-DE" sz="22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Synthese von multifunktionalen Nanopartikeln </a:t>
            </a:r>
            <a:r>
              <a:rPr lang="de-DE" sz="2200" b="0" dirty="0" smtClean="0"/>
              <a:t>(Kompositpartikel) mit optimalen Eigenschaften in Bezug auf Langzeit-/Reaktivität und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0" dirty="0" smtClean="0"/>
              <a:t>Bewertung des </a:t>
            </a:r>
            <a:r>
              <a:rPr lang="de-DE" sz="2200" dirty="0" smtClean="0"/>
              <a:t>Transportverhaltens und der Reaktivität </a:t>
            </a:r>
            <a:r>
              <a:rPr lang="de-DE" sz="2200" b="0" dirty="0" smtClean="0"/>
              <a:t>von Nanoeisenpartikeln in Abhängigkeit der </a:t>
            </a:r>
            <a:r>
              <a:rPr lang="de-DE" sz="2200" dirty="0" smtClean="0"/>
              <a:t>hydrochemischen und hydrogeologischen Bedingungen in Österreich</a:t>
            </a:r>
          </a:p>
        </p:txBody>
      </p:sp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54425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Ziele des Projektes NanoSan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057143" y="815358"/>
            <a:ext cx="7038975" cy="4722813"/>
            <a:chOff x="1057143" y="721229"/>
            <a:chExt cx="7038975" cy="4722813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143" y="721229"/>
              <a:ext cx="7038975" cy="47228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1057143" y="4517756"/>
              <a:ext cx="7038975" cy="492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65373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Einsatzbedingungen in Österreich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9589" y="4706434"/>
            <a:ext cx="8967517" cy="1761601"/>
          </a:xfrm>
          <a:prstGeom prst="rect">
            <a:avLst/>
          </a:prstGeom>
          <a:solidFill>
            <a:schemeClr val="bg1"/>
          </a:solidFill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/>
              <a:t>Grobklastisches</a:t>
            </a:r>
            <a:r>
              <a:rPr lang="en-US" sz="2000" b="0" dirty="0"/>
              <a:t> Material, </a:t>
            </a:r>
            <a:r>
              <a:rPr lang="de-DE" sz="2000" b="0" dirty="0"/>
              <a:t>hohe</a:t>
            </a:r>
            <a:r>
              <a:rPr lang="en-US" sz="2000" b="0" dirty="0"/>
              <a:t> </a:t>
            </a:r>
            <a:r>
              <a:rPr lang="de-DE" sz="2000" b="0" dirty="0"/>
              <a:t>Durchlässigkeit</a:t>
            </a:r>
            <a:r>
              <a:rPr lang="en-US" sz="2000" b="0" dirty="0"/>
              <a:t> → </a:t>
            </a:r>
            <a:r>
              <a:rPr lang="en-US" sz="2000" b="0" dirty="0" err="1"/>
              <a:t>k</a:t>
            </a:r>
            <a:r>
              <a:rPr lang="en-US" sz="2000" b="0" baseline="-25000" dirty="0" err="1"/>
              <a:t>f</a:t>
            </a:r>
            <a:r>
              <a:rPr lang="en-US" sz="2000" b="0" dirty="0"/>
              <a:t> ~ 10</a:t>
            </a:r>
            <a:r>
              <a:rPr lang="en-US" sz="2000" b="0" baseline="30000" dirty="0"/>
              <a:t>-2 </a:t>
            </a:r>
            <a:r>
              <a:rPr lang="en-US" sz="2000" b="0" dirty="0"/>
              <a:t>m/s </a:t>
            </a:r>
            <a:r>
              <a:rPr lang="en-US" sz="1800" b="0" i="1" dirty="0"/>
              <a:t>(100 x </a:t>
            </a:r>
            <a:r>
              <a:rPr lang="de-DE" sz="1800" b="0" i="1" dirty="0"/>
              <a:t>höher</a:t>
            </a:r>
            <a:r>
              <a:rPr lang="en-US" sz="1800" b="0" i="1" dirty="0"/>
              <a:t> </a:t>
            </a:r>
            <a:r>
              <a:rPr lang="en-US" sz="1800" b="0" i="1" dirty="0" err="1"/>
              <a:t>als</a:t>
            </a:r>
            <a:r>
              <a:rPr lang="en-US" sz="1800" b="0" i="1" dirty="0"/>
              <a:t> in </a:t>
            </a:r>
            <a:r>
              <a:rPr lang="de-DE" sz="1800" b="0" i="1" dirty="0"/>
              <a:t>Grundwasserleitern</a:t>
            </a:r>
            <a:r>
              <a:rPr lang="en-US" sz="1800" b="0" i="1" dirty="0"/>
              <a:t> in </a:t>
            </a:r>
            <a:r>
              <a:rPr lang="en-US" sz="1800" b="0" i="1" dirty="0" err="1"/>
              <a:t>z.B</a:t>
            </a:r>
            <a:r>
              <a:rPr lang="en-US" sz="1800" b="0" i="1" dirty="0"/>
              <a:t>. </a:t>
            </a:r>
            <a:r>
              <a:rPr lang="en-US" sz="1800" b="0" i="1" dirty="0" err="1"/>
              <a:t>Norddeutschland</a:t>
            </a:r>
            <a:r>
              <a:rPr lang="en-US" sz="1800" b="0" i="1" dirty="0"/>
              <a:t>, Holland</a:t>
            </a:r>
            <a:r>
              <a:rPr lang="en-US" sz="1800" b="0" i="1" dirty="0" smtClean="0"/>
              <a:t>,…)</a:t>
            </a:r>
            <a:endParaRPr lang="en-US" sz="1800" b="0" i="1" dirty="0"/>
          </a:p>
          <a:p>
            <a:pPr>
              <a:lnSpc>
                <a:spcPct val="150000"/>
              </a:lnSpc>
            </a:pPr>
            <a:r>
              <a:rPr lang="de-DE" sz="2000" b="0" dirty="0"/>
              <a:t>Hoher Anteil an Carbonat </a:t>
            </a:r>
            <a:r>
              <a:rPr lang="en-US" sz="2000" b="0" dirty="0"/>
              <a:t>→ pH-Wert, Ladungsheterogenitäten</a:t>
            </a:r>
          </a:p>
          <a:p>
            <a:r>
              <a:rPr lang="de-DE" sz="2000" b="0" dirty="0"/>
              <a:t>Erdalkalisch - </a:t>
            </a:r>
            <a:r>
              <a:rPr lang="de-DE" sz="2000" b="0" dirty="0" err="1"/>
              <a:t>carbonatische</a:t>
            </a:r>
            <a:r>
              <a:rPr lang="de-DE" sz="2000" b="0" dirty="0"/>
              <a:t> Wässer → hohe Ca</a:t>
            </a:r>
            <a:r>
              <a:rPr lang="de-DE" sz="2000" b="0" baseline="30000" dirty="0"/>
              <a:t>2+ </a:t>
            </a:r>
            <a:r>
              <a:rPr lang="de-DE" sz="2000" b="0" dirty="0"/>
              <a:t>und Mg</a:t>
            </a:r>
            <a:r>
              <a:rPr lang="de-DE" sz="2000" b="0" baseline="30000" dirty="0"/>
              <a:t>2+</a:t>
            </a:r>
            <a:r>
              <a:rPr lang="de-DE" sz="2000" b="0" dirty="0"/>
              <a:t> Konzentrationen </a:t>
            </a:r>
            <a:r>
              <a:rPr lang="de-DE" sz="1800" b="0" dirty="0" smtClean="0"/>
              <a:t>(</a:t>
            </a:r>
            <a:r>
              <a:rPr lang="de-DE" sz="1800" b="0" i="1" dirty="0" smtClean="0"/>
              <a:t>beeinflussen Partikelstabilität)</a:t>
            </a:r>
            <a:endParaRPr lang="de-DE" sz="1800" b="0" i="1" dirty="0"/>
          </a:p>
        </p:txBody>
      </p:sp>
    </p:spTree>
    <p:extLst>
      <p:ext uri="{BB962C8B-B14F-4D97-AF65-F5344CB8AC3E}">
        <p14:creationId xmlns:p14="http://schemas.microsoft.com/office/powerpoint/2010/main" val="4992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79688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Boden- und Grundwasserkontaminationen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41698" y="5253501"/>
            <a:ext cx="8239531" cy="1044116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~3 Millionen potentiell kontaminierte Flächen in Europa 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→ davon nur ~81,000 saniert </a:t>
            </a:r>
            <a:r>
              <a:rPr lang="de-DE" sz="16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de-DE" sz="16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European Environment Agency, 2007</a:t>
            </a:r>
            <a:r>
              <a:rPr lang="de-DE" sz="16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441304" y="951023"/>
            <a:ext cx="8455949" cy="4302478"/>
            <a:chOff x="1763688" y="1268760"/>
            <a:chExt cx="5351335" cy="272281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268760"/>
              <a:ext cx="5351335" cy="272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1763688" y="3501008"/>
              <a:ext cx="5351335" cy="490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hteck 7"/>
          <p:cNvSpPr/>
          <p:nvPr/>
        </p:nvSpPr>
        <p:spPr>
          <a:xfrm>
            <a:off x="544325" y="4652466"/>
            <a:ext cx="2078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0" dirty="0" smtClean="0">
                <a:latin typeface="+mn-lt"/>
              </a:rPr>
              <a:t>http</a:t>
            </a:r>
            <a:r>
              <a:rPr lang="hu-HU" sz="1200" b="0" dirty="0">
                <a:latin typeface="+mn-lt"/>
              </a:rPr>
              <a:t>://</a:t>
            </a:r>
            <a:r>
              <a:rPr lang="hu-HU" sz="1200" b="0" dirty="0" smtClean="0">
                <a:latin typeface="+mn-lt"/>
              </a:rPr>
              <a:t>soer.justice.tas.gov.au</a:t>
            </a:r>
            <a:endParaRPr lang="de-DE" sz="12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64668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Arbeitspakete im Projekt NanoSan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5181" y="979531"/>
            <a:ext cx="880406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/>
          </a:p>
          <a:p>
            <a:r>
              <a:rPr lang="de-DE" sz="2200" dirty="0" smtClean="0"/>
              <a:t>		    AP1</a:t>
            </a:r>
            <a:r>
              <a:rPr lang="de-DE" sz="2200" b="0" dirty="0" smtClean="0"/>
              <a:t> </a:t>
            </a:r>
            <a:r>
              <a:rPr lang="de-DE" sz="2200" b="0" dirty="0"/>
              <a:t>- Herstellung von </a:t>
            </a:r>
            <a:r>
              <a:rPr lang="de-DE" sz="2200" b="0" dirty="0" smtClean="0"/>
              <a:t>multifunktionalen 				    Nanopartikeln</a:t>
            </a:r>
          </a:p>
          <a:p>
            <a:endParaRPr lang="de-DE" sz="2400" b="0" dirty="0" smtClean="0"/>
          </a:p>
          <a:p>
            <a:endParaRPr lang="de-DE" sz="2400" b="0" dirty="0" smtClean="0"/>
          </a:p>
          <a:p>
            <a:r>
              <a:rPr lang="de-DE" sz="2400" b="0" dirty="0" smtClean="0"/>
              <a:t>		</a:t>
            </a:r>
          </a:p>
          <a:p>
            <a:r>
              <a:rPr lang="de-DE" sz="2400" b="0" dirty="0"/>
              <a:t>	</a:t>
            </a:r>
            <a:r>
              <a:rPr lang="de-DE" sz="2400" b="0" dirty="0" smtClean="0"/>
              <a:t>		</a:t>
            </a:r>
            <a:r>
              <a:rPr lang="de-DE" sz="2200" dirty="0" smtClean="0"/>
              <a:t>AP2</a:t>
            </a:r>
            <a:r>
              <a:rPr lang="de-DE" sz="2200" b="0" dirty="0" smtClean="0"/>
              <a:t> </a:t>
            </a:r>
            <a:r>
              <a:rPr lang="de-DE" sz="2200" b="0" dirty="0"/>
              <a:t>- </a:t>
            </a:r>
            <a:r>
              <a:rPr lang="de-DE" sz="2200" b="0" dirty="0" smtClean="0"/>
              <a:t>Transportverhalten </a:t>
            </a:r>
            <a:r>
              <a:rPr lang="de-DE" sz="2200" b="0" dirty="0"/>
              <a:t>von </a:t>
            </a:r>
            <a:r>
              <a:rPr lang="de-DE" sz="2200" b="0" dirty="0" smtClean="0"/>
              <a:t>					nanopartikulärem Eisen </a:t>
            </a:r>
          </a:p>
          <a:p>
            <a:r>
              <a:rPr lang="de-DE" sz="2200" b="0" dirty="0"/>
              <a:t>	</a:t>
            </a:r>
            <a:r>
              <a:rPr lang="de-DE" sz="2200" b="0" dirty="0" smtClean="0"/>
              <a:t>		</a:t>
            </a:r>
          </a:p>
          <a:p>
            <a:endParaRPr lang="de-DE" sz="2400" b="0" dirty="0" smtClean="0"/>
          </a:p>
          <a:p>
            <a:endParaRPr lang="de-DE" sz="2400" b="0" dirty="0" smtClean="0"/>
          </a:p>
          <a:p>
            <a:endParaRPr lang="de-DE" sz="2200" b="0" dirty="0" smtClean="0"/>
          </a:p>
          <a:p>
            <a:r>
              <a:rPr lang="de-DE" sz="2200" dirty="0" smtClean="0"/>
              <a:t>		    AP3</a:t>
            </a:r>
            <a:r>
              <a:rPr lang="de-DE" sz="2200" b="0" dirty="0" smtClean="0"/>
              <a:t> </a:t>
            </a:r>
            <a:r>
              <a:rPr lang="de-DE" sz="2200" b="0" dirty="0"/>
              <a:t>- </a:t>
            </a:r>
            <a:r>
              <a:rPr lang="de-DE" sz="2200" b="0" dirty="0" smtClean="0"/>
              <a:t>Schadstoffabbau </a:t>
            </a:r>
            <a:r>
              <a:rPr lang="de-DE" sz="2200" b="0" dirty="0"/>
              <a:t>und Reaktivität </a:t>
            </a:r>
            <a:endParaRPr lang="de-DE" sz="2200" b="0" dirty="0" smtClean="0"/>
          </a:p>
          <a:p>
            <a:r>
              <a:rPr lang="de-DE" sz="2200" b="0" dirty="0"/>
              <a:t>	</a:t>
            </a:r>
            <a:r>
              <a:rPr lang="de-DE" sz="2200" b="0" dirty="0" smtClean="0"/>
              <a:t>	    von nanopartikulärem Eisen</a:t>
            </a:r>
            <a:r>
              <a:rPr lang="de-DE" sz="2000" b="0" dirty="0" smtClean="0"/>
              <a:t>			</a:t>
            </a:r>
            <a:endParaRPr lang="en-US" sz="20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9" y="2484528"/>
            <a:ext cx="1330799" cy="17743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02" y="979531"/>
            <a:ext cx="1550432" cy="1162824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263611" y="2288282"/>
            <a:ext cx="6680738" cy="16476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1550949" y="4503915"/>
            <a:ext cx="6680738" cy="16476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09" y="4760258"/>
            <a:ext cx="999017" cy="1559341"/>
          </a:xfrm>
          <a:prstGeom prst="rect">
            <a:avLst/>
          </a:prstGeom>
          <a:ln w="25400">
            <a:noFill/>
          </a:ln>
        </p:spPr>
      </p:pic>
      <p:pic>
        <p:nvPicPr>
          <p:cNvPr id="10" name="Bild 6" descr="uni_logo_neu cop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4349" y="3097407"/>
            <a:ext cx="20828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1" y="1351556"/>
            <a:ext cx="1719468" cy="41877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5246123"/>
            <a:ext cx="1719468" cy="4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43540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CKW Kontaminationen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59" y="2367101"/>
            <a:ext cx="6317385" cy="3960440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29173" y="874024"/>
            <a:ext cx="8545886" cy="1728192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Chlorierte Kohlenwasserstoffe = </a:t>
            </a:r>
            <a:r>
              <a:rPr lang="de-DE" sz="2000" b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Dense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Non-</a:t>
            </a:r>
            <a:r>
              <a:rPr lang="de-DE" sz="2000" b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Aqueous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Phase </a:t>
            </a:r>
            <a:r>
              <a:rPr lang="de-DE" sz="2000" b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Liquids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(DNAPLs)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DNAPLs bilden im Untergrund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Phasenkörper aus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→ kontinuierliche Schadstoffabgabe → Langzeitkontamination</a:t>
            </a:r>
          </a:p>
        </p:txBody>
      </p:sp>
      <p:sp>
        <p:nvSpPr>
          <p:cNvPr id="11" name="Rechteck 10"/>
          <p:cNvSpPr/>
          <p:nvPr/>
        </p:nvSpPr>
        <p:spPr>
          <a:xfrm>
            <a:off x="5994353" y="6340987"/>
            <a:ext cx="26081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 err="1" smtClean="0">
                <a:latin typeface="+mn-lt"/>
              </a:rPr>
              <a:t>Nach</a:t>
            </a:r>
            <a:r>
              <a:rPr lang="en-US" sz="1000" b="0" dirty="0" smtClean="0">
                <a:latin typeface="+mn-lt"/>
              </a:rPr>
              <a:t> Mackay </a:t>
            </a:r>
            <a:r>
              <a:rPr lang="en-US" sz="1000" b="0" dirty="0">
                <a:latin typeface="+mn-lt"/>
              </a:rPr>
              <a:t>u</a:t>
            </a:r>
            <a:r>
              <a:rPr lang="en-US" sz="1000" b="0" dirty="0" smtClean="0">
                <a:latin typeface="+mn-lt"/>
              </a:rPr>
              <a:t>nd Cherry (1989)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05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68964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Konventionelle Sanierungsverfahren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75385" y="914365"/>
            <a:ext cx="8599674" cy="547260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Pump &amp;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Treat</a:t>
            </a:r>
            <a:endParaRPr lang="de-DE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Standardverfahren zu Sanierung von mit CKW kontaminierten  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Grundwasserleitern</a:t>
            </a: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 Langsame Auflösung der Phasenkörper, langsame Desorption/</a:t>
            </a:r>
            <a:r>
              <a:rPr lang="de-DE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iffusion</a:t>
            </a:r>
          </a:p>
          <a:p>
            <a:pPr>
              <a:spcAft>
                <a:spcPts val="600"/>
              </a:spcAft>
            </a:pPr>
            <a:r>
              <a:rPr lang="de-DE" sz="2000" b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de-DE" sz="2000" b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CKW-Akkumulierung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weniger durchlässigen Schichten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 Sanierung der Schadstofffahne</a:t>
            </a: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→ reduzierte Effektivität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→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Sanierungszielwerte</a:t>
            </a:r>
          </a:p>
          <a:p>
            <a:pPr>
              <a:spcAft>
                <a:spcPts val="600"/>
              </a:spcAft>
            </a:pPr>
            <a:r>
              <a:rPr lang="de-DE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häufig nicht erreicht</a:t>
            </a:r>
            <a:endParaRPr lang="en-US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4"/>
          <a:stretch/>
        </p:blipFill>
        <p:spPr bwMode="auto">
          <a:xfrm>
            <a:off x="4202414" y="3218621"/>
            <a:ext cx="482454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7940501" y="6284768"/>
            <a:ext cx="10486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 smtClean="0">
                <a:latin typeface="+mn-lt"/>
              </a:rPr>
              <a:t>US EPA, 1990 </a:t>
            </a:r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5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60404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Innovative Sanierungsverfahren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4058" y="981600"/>
            <a:ext cx="8577553" cy="547260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Erhöhung der Sanierungseffizienz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Basieren auf physikalischen, chemischen und biologischen Prozessen</a:t>
            </a: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Beispiele für mit 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CKW 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kontaminierte Standorte: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Alkoholspülung</a:t>
            </a:r>
          </a:p>
          <a:p>
            <a:pPr>
              <a:spcAft>
                <a:spcPts val="600"/>
              </a:spcAft>
            </a:pPr>
            <a:r>
              <a:rPr lang="de-DE" sz="20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situ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chemische Oxidation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Reaktive Wände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Thermische </a:t>
            </a:r>
            <a:r>
              <a:rPr lang="de-DE" sz="20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situ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Verfahren</a:t>
            </a:r>
          </a:p>
          <a:p>
            <a:pPr>
              <a:spcAft>
                <a:spcPts val="600"/>
              </a:spcAft>
            </a:pPr>
            <a:r>
              <a:rPr lang="de-DE" sz="24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Sanierung mit Nanopartikeln</a:t>
            </a:r>
          </a:p>
          <a:p>
            <a:pPr>
              <a:spcAft>
                <a:spcPts val="600"/>
              </a:spcAft>
            </a:pPr>
            <a:endParaRPr lang="en-US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106906"/>
              </p:ext>
            </p:extLst>
          </p:nvPr>
        </p:nvGraphicFramePr>
        <p:xfrm>
          <a:off x="6914319" y="4598859"/>
          <a:ext cx="1947291" cy="163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hoto Editor Photo" r:id="rId4" imgW="6095238" imgH="4571429" progId="">
                  <p:embed/>
                </p:oleObj>
              </mc:Choice>
              <mc:Fallback>
                <p:oleObj name="Photo Editor Photo" r:id="rId4" imgW="6095238" imgH="4571429" progId="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319" y="4598859"/>
                        <a:ext cx="1947291" cy="163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 b="-1"/>
          <a:stretch/>
        </p:blipFill>
        <p:spPr>
          <a:xfrm>
            <a:off x="3409838" y="4598859"/>
            <a:ext cx="2821098" cy="167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54232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Sanierung mit Nanopartikeln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4059" y="981600"/>
            <a:ext cx="7920880" cy="547260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Einsatz von Nanopartikeln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Partikelgröße 50-100 </a:t>
            </a:r>
            <a:r>
              <a:rPr lang="de-DE" sz="2000" b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nm</a:t>
            </a: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Spezifische Oberfläche &gt; 20 m</a:t>
            </a:r>
            <a:r>
              <a:rPr lang="de-DE" sz="2000" b="0" baseline="30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g</a:t>
            </a:r>
            <a:r>
              <a:rPr lang="de-DE" sz="2000" b="0" baseline="30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-1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→ Schnelle Reaktion mit Schadstoffen</a:t>
            </a: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Nanomaterialien</a:t>
            </a:r>
          </a:p>
          <a:p>
            <a:pPr>
              <a:spcAft>
                <a:spcPts val="600"/>
              </a:spcAft>
            </a:pPr>
            <a:r>
              <a:rPr lang="de-DE" sz="2000" b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Bimetallische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Nanopartikel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Metalloxide</a:t>
            </a:r>
          </a:p>
          <a:p>
            <a:pPr>
              <a:spcAft>
                <a:spcPts val="600"/>
              </a:spcAft>
            </a:pPr>
            <a:r>
              <a:rPr lang="de-DE" sz="2000" b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Zeolithe</a:t>
            </a: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b="0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Carbo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-Iron</a:t>
            </a:r>
          </a:p>
          <a:p>
            <a:pPr>
              <a:spcAft>
                <a:spcPts val="600"/>
              </a:spcAft>
            </a:pPr>
            <a:r>
              <a:rPr lang="de-DE" sz="24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Nullwertige Nanoeisenpartikel</a:t>
            </a: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 b="-1"/>
          <a:stretch/>
        </p:blipFill>
        <p:spPr>
          <a:xfrm>
            <a:off x="6042714" y="981600"/>
            <a:ext cx="2821098" cy="1675276"/>
          </a:xfrm>
          <a:prstGeom prst="rect">
            <a:avLst/>
          </a:prstGeom>
        </p:spPr>
      </p:pic>
      <p:sp>
        <p:nvSpPr>
          <p:cNvPr id="2" name="Geschweifte Klammer rechts 1"/>
          <p:cNvSpPr/>
          <p:nvPr/>
        </p:nvSpPr>
        <p:spPr>
          <a:xfrm>
            <a:off x="4867835" y="3717904"/>
            <a:ext cx="605118" cy="182228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802900" y="3913538"/>
            <a:ext cx="2628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Wirkmechanismen</a:t>
            </a:r>
          </a:p>
          <a:p>
            <a:pPr algn="ctr"/>
            <a:r>
              <a:rPr lang="de-DE" sz="2000" b="0" dirty="0" smtClean="0"/>
              <a:t>Oxidation</a:t>
            </a:r>
          </a:p>
          <a:p>
            <a:pPr algn="ctr"/>
            <a:r>
              <a:rPr lang="de-DE" sz="2000" b="0" dirty="0" smtClean="0"/>
              <a:t>Reduktion</a:t>
            </a:r>
          </a:p>
          <a:p>
            <a:pPr algn="ctr"/>
            <a:r>
              <a:rPr lang="de-DE" sz="2000" b="0" dirty="0" smtClean="0"/>
              <a:t>Adsorption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15181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64059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Sanierung mit Nanoeisenpartikeln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4058" y="981600"/>
            <a:ext cx="8577553" cy="547260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Nullwertiges Eisen = starkes Reduktionsmittel</a:t>
            </a: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Reaktion mit unterschiedlichen Schadstoffen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Pestizide 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Pharmazeutika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Schwermetalle</a:t>
            </a:r>
            <a:endParaRPr lang="de-DE" sz="24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4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CKWs</a:t>
            </a:r>
          </a:p>
          <a:p>
            <a:pPr>
              <a:spcAft>
                <a:spcPts val="600"/>
              </a:spcAft>
            </a:pPr>
            <a:endParaRPr lang="en-US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268147" y="5796047"/>
            <a:ext cx="14414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b="0" dirty="0"/>
              <a:t>http:// </a:t>
            </a:r>
            <a:r>
              <a:rPr lang="en-US" sz="1000" b="0" dirty="0" smtClean="0">
                <a:latin typeface="+mn-lt"/>
              </a:rPr>
              <a:t>nanotech.dtu.dk</a:t>
            </a:r>
            <a:endParaRPr lang="en-US" sz="1000" b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61" y="2757135"/>
            <a:ext cx="60769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6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64059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Sanierung mit Nanoeisenpartikeln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84696" y="5405684"/>
            <a:ext cx="7920880" cy="860646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Reduktion der Schadstoffquelle </a:t>
            </a: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→ Schaffung einer reaktiven Zone im Zentrum und im direkten Abstrom des Schadensherdes</a:t>
            </a:r>
            <a:endParaRPr lang="de-DE" sz="20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5" y="1089212"/>
            <a:ext cx="8155415" cy="3859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9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1"/>
          <p:cNvSpPr txBox="1">
            <a:spLocks noChangeArrowheads="1"/>
          </p:cNvSpPr>
          <p:nvPr/>
        </p:nvSpPr>
        <p:spPr bwMode="auto">
          <a:xfrm>
            <a:off x="190500" y="142875"/>
            <a:ext cx="64059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000" dirty="0" smtClean="0">
                <a:solidFill>
                  <a:schemeClr val="bg1"/>
                </a:solidFill>
              </a:rPr>
              <a:t>Sanierung mit Nanoeisenpartikeln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4059" y="981600"/>
            <a:ext cx="7920880" cy="5472608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Vorteile</a:t>
            </a:r>
            <a:endParaRPr lang="de-DE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Sanierung von unterschiedlichen Schadstoffen 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Sanierung der Schadstoffquelle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Schwer zugängliche Standorte</a:t>
            </a:r>
          </a:p>
          <a:p>
            <a:pPr>
              <a:spcAft>
                <a:spcPts val="600"/>
              </a:spcAft>
            </a:pPr>
            <a:r>
              <a:rPr lang="de-DE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unter Gebäuden, Industriegebieten, tiefgründig kontaminierte 	Standorte, </a:t>
            </a:r>
            <a:r>
              <a:rPr lang="de-DE" sz="1800" b="0" i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geklüftete</a:t>
            </a: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1800" b="0" i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Aquifere</a:t>
            </a:r>
            <a:endParaRPr lang="en-US" sz="18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Herausforderungen</a:t>
            </a:r>
            <a:endParaRPr lang="de-DE" sz="20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Langzeit-/Reaktivität der Partikel</a:t>
            </a:r>
          </a:p>
          <a:p>
            <a:pPr>
              <a:spcAft>
                <a:spcPts val="600"/>
              </a:spcAft>
            </a:pPr>
            <a:r>
              <a:rPr lang="de-DE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Partikeleigenschaften, Selektivität für den Zielschadstoff</a:t>
            </a:r>
          </a:p>
          <a:p>
            <a:pPr>
              <a:spcAft>
                <a:spcPts val="600"/>
              </a:spcAft>
            </a:pPr>
            <a:r>
              <a:rPr lang="de-DE" sz="20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Einbringung der Partikel in den Untergrund</a:t>
            </a:r>
          </a:p>
          <a:p>
            <a:pPr>
              <a:spcAft>
                <a:spcPts val="600"/>
              </a:spcAft>
            </a:pPr>
            <a:r>
              <a:rPr lang="de-DE" sz="2000" b="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de-DE" sz="1800" b="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Injektionstechnik, Transportverhalten</a:t>
            </a:r>
            <a:endParaRPr lang="de-DE" sz="2000" b="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1">
  <a:themeElements>
    <a:clrScheme name="Slid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IT_Power_Point_Vorlage">
  <a:themeElements>
    <a:clrScheme name="Benutzerdefiniert 1">
      <a:dk1>
        <a:srgbClr val="7C8388"/>
      </a:dk1>
      <a:lt1>
        <a:srgbClr val="FFFFFF"/>
      </a:lt1>
      <a:dk2>
        <a:srgbClr val="000C20"/>
      </a:dk2>
      <a:lt2>
        <a:srgbClr val="E0E0E0"/>
      </a:lt2>
      <a:accent1>
        <a:srgbClr val="BEBEBE"/>
      </a:accent1>
      <a:accent2>
        <a:srgbClr val="7C8388"/>
      </a:accent2>
      <a:accent3>
        <a:srgbClr val="3F3F3F"/>
      </a:accent3>
      <a:accent4>
        <a:srgbClr val="790B1A"/>
      </a:accent4>
      <a:accent5>
        <a:srgbClr val="D7843F"/>
      </a:accent5>
      <a:accent6>
        <a:srgbClr val="617D2B"/>
      </a:accent6>
      <a:hlink>
        <a:srgbClr val="790B1A"/>
      </a:hlink>
      <a:folHlink>
        <a:srgbClr val="790B1A"/>
      </a:folHlink>
    </a:clrScheme>
    <a:fontScheme name="ARC_BasisPPT_Vorlag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mwelt Nano Powerpoint hintergrund">
  <a:themeElements>
    <a:clrScheme name="Slid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IT_Power_Point_Vorlage">
  <a:themeElements>
    <a:clrScheme name="Benutzerdefiniert 1">
      <a:dk1>
        <a:srgbClr val="7C8388"/>
      </a:dk1>
      <a:lt1>
        <a:srgbClr val="FFFFFF"/>
      </a:lt1>
      <a:dk2>
        <a:srgbClr val="000C20"/>
      </a:dk2>
      <a:lt2>
        <a:srgbClr val="E0E0E0"/>
      </a:lt2>
      <a:accent1>
        <a:srgbClr val="BEBEBE"/>
      </a:accent1>
      <a:accent2>
        <a:srgbClr val="7C8388"/>
      </a:accent2>
      <a:accent3>
        <a:srgbClr val="3F3F3F"/>
      </a:accent3>
      <a:accent4>
        <a:srgbClr val="790B1A"/>
      </a:accent4>
      <a:accent5>
        <a:srgbClr val="D7843F"/>
      </a:accent5>
      <a:accent6>
        <a:srgbClr val="617D2B"/>
      </a:accent6>
      <a:hlink>
        <a:srgbClr val="790B1A"/>
      </a:hlink>
      <a:folHlink>
        <a:srgbClr val="790B1A"/>
      </a:folHlink>
    </a:clrScheme>
    <a:fontScheme name="ARC_BasisPPT_Vorlag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>
            <a:ln>
              <a:noFill/>
            </a:ln>
            <a:solidFill>
              <a:srgbClr val="666369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ARC_BasisPP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_BasisPPT_Vorl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_BasisPPT_Vorl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454545"/>
        </a:accent6>
        <a:hlink>
          <a:srgbClr val="A6173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Bildschirmpräsentation (4:3)</PresentationFormat>
  <Paragraphs>217</Paragraphs>
  <Slides>20</Slides>
  <Notes>20</Notes>
  <HiddenSlides>0</HiddenSlides>
  <MMClips>0</MMClips>
  <ScaleCrop>false</ScaleCrop>
  <HeadingPairs>
    <vt:vector size="6" baseType="variant"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Slide 1</vt:lpstr>
      <vt:lpstr>AIT_Power_Point_Vorlage</vt:lpstr>
      <vt:lpstr>Umwelt Nano Powerpoint hintergrund</vt:lpstr>
      <vt:lpstr>1_AIT_Power_Point_Vorlage</vt:lpstr>
      <vt:lpstr>Photo Editor Photo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Ottofuelling</dc:creator>
  <cp:lastModifiedBy>Susanne</cp:lastModifiedBy>
  <cp:revision>2071</cp:revision>
  <cp:lastPrinted>2011-03-01T13:19:30Z</cp:lastPrinted>
  <dcterms:created xsi:type="dcterms:W3CDTF">2010-09-26T08:37:40Z</dcterms:created>
  <dcterms:modified xsi:type="dcterms:W3CDTF">2014-02-12T11:23:42Z</dcterms:modified>
</cp:coreProperties>
</file>